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 id="2147483841" r:id="rId3"/>
  </p:sldMasterIdLst>
  <p:notesMasterIdLst>
    <p:notesMasterId r:id="rId27"/>
  </p:notesMasterIdLst>
  <p:sldIdLst>
    <p:sldId id="320" r:id="rId4"/>
    <p:sldId id="317" r:id="rId5"/>
    <p:sldId id="318" r:id="rId6"/>
    <p:sldId id="312" r:id="rId7"/>
    <p:sldId id="300" r:id="rId8"/>
    <p:sldId id="313" r:id="rId9"/>
    <p:sldId id="309" r:id="rId10"/>
    <p:sldId id="310" r:id="rId11"/>
    <p:sldId id="308" r:id="rId12"/>
    <p:sldId id="311" r:id="rId13"/>
    <p:sldId id="257" r:id="rId14"/>
    <p:sldId id="285" r:id="rId15"/>
    <p:sldId id="290" r:id="rId16"/>
    <p:sldId id="261" r:id="rId17"/>
    <p:sldId id="296" r:id="rId18"/>
    <p:sldId id="288" r:id="rId19"/>
    <p:sldId id="294" r:id="rId20"/>
    <p:sldId id="314" r:id="rId21"/>
    <p:sldId id="295" r:id="rId22"/>
    <p:sldId id="315" r:id="rId23"/>
    <p:sldId id="289" r:id="rId24"/>
    <p:sldId id="305" r:id="rId25"/>
    <p:sldId id="31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411" autoAdjust="0"/>
    <p:restoredTop sz="80627" autoAdjust="0"/>
  </p:normalViewPr>
  <p:slideViewPr>
    <p:cSldViewPr snapToGrid="0">
      <p:cViewPr varScale="1">
        <p:scale>
          <a:sx n="96" d="100"/>
          <a:sy n="96" d="100"/>
        </p:scale>
        <p:origin x="-126" y="-240"/>
      </p:cViewPr>
      <p:guideLst>
        <p:guide orient="horz" pos="2160"/>
        <p:guide pos="3840"/>
      </p:guideLst>
    </p:cSldViewPr>
  </p:slideViewPr>
  <p:outlineViewPr>
    <p:cViewPr>
      <p:scale>
        <a:sx n="33" d="100"/>
        <a:sy n="33" d="100"/>
      </p:scale>
      <p:origin x="0" y="-3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EB2E58-D208-4F2A-9D22-0B0FA26ADA7C}" type="doc">
      <dgm:prSet loTypeId="urn:microsoft.com/office/officeart/2005/8/layout/venn2" loCatId="relationship" qsTypeId="urn:microsoft.com/office/officeart/2005/8/quickstyle/simple1" qsCatId="simple" csTypeId="urn:microsoft.com/office/officeart/2005/8/colors/accent3_4" csCatId="accent3" phldr="1"/>
      <dgm:spPr/>
      <dgm:t>
        <a:bodyPr/>
        <a:lstStyle/>
        <a:p>
          <a:endParaRPr lang="en-US"/>
        </a:p>
      </dgm:t>
    </dgm:pt>
    <dgm:pt modelId="{F5F589ED-C0BD-4072-AFD9-CA8BBAD1CF00}">
      <dgm:prSet phldrT="[Text]"/>
      <dgm:spPr/>
      <dgm:t>
        <a:bodyPr/>
        <a:lstStyle/>
        <a:p>
          <a:r>
            <a:t>Externes</a:t>
          </a:r>
        </a:p>
      </dgm:t>
    </dgm:pt>
    <dgm:pt modelId="{E2CBDE45-AB69-43B8-9549-E8FFDE7AD159}" type="parTrans" cxnId="{76809A42-74BE-4A50-A005-D6BF55AA3F04}">
      <dgm:prSet/>
      <dgm:spPr/>
      <dgm:t>
        <a:bodyPr/>
        <a:lstStyle/>
        <a:p>
          <a:endParaRPr lang="en-US"/>
        </a:p>
      </dgm:t>
    </dgm:pt>
    <dgm:pt modelId="{10409DF5-3F87-4DE7-81A7-0EEAAC812CD5}" type="sibTrans" cxnId="{76809A42-74BE-4A50-A005-D6BF55AA3F04}">
      <dgm:prSet/>
      <dgm:spPr/>
      <dgm:t>
        <a:bodyPr/>
        <a:lstStyle/>
        <a:p>
          <a:endParaRPr lang="en-US"/>
        </a:p>
      </dgm:t>
    </dgm:pt>
    <dgm:pt modelId="{C299DDE9-0957-4EA8-A0A3-A64154EA5D5B}">
      <dgm:prSet phldrT="[Text]"/>
      <dgm:spPr/>
      <dgm:t>
        <a:bodyPr/>
        <a:lstStyle/>
        <a:p>
          <a:r>
            <a:t>Internes</a:t>
          </a:r>
        </a:p>
      </dgm:t>
    </dgm:pt>
    <dgm:pt modelId="{C484FE41-8CD6-44E4-B202-B20F7E8F29B1}" type="parTrans" cxnId="{55527055-7EC5-42D9-B002-BACD9E592337}">
      <dgm:prSet/>
      <dgm:spPr/>
      <dgm:t>
        <a:bodyPr/>
        <a:lstStyle/>
        <a:p>
          <a:endParaRPr lang="en-US"/>
        </a:p>
      </dgm:t>
    </dgm:pt>
    <dgm:pt modelId="{56B5090F-FA07-4B1D-961D-C2238BE3348B}" type="sibTrans" cxnId="{55527055-7EC5-42D9-B002-BACD9E592337}">
      <dgm:prSet/>
      <dgm:spPr/>
      <dgm:t>
        <a:bodyPr/>
        <a:lstStyle/>
        <a:p>
          <a:endParaRPr lang="en-US"/>
        </a:p>
      </dgm:t>
    </dgm:pt>
    <dgm:pt modelId="{83747D1C-5C55-48DE-B2A5-D73CFC22F478}" type="pres">
      <dgm:prSet presAssocID="{00EB2E58-D208-4F2A-9D22-0B0FA26ADA7C}" presName="Name0" presStyleCnt="0">
        <dgm:presLayoutVars>
          <dgm:chMax val="7"/>
          <dgm:resizeHandles val="exact"/>
        </dgm:presLayoutVars>
      </dgm:prSet>
      <dgm:spPr/>
      <dgm:t>
        <a:bodyPr/>
        <a:lstStyle/>
        <a:p>
          <a:endParaRPr lang="bg-BG"/>
        </a:p>
      </dgm:t>
    </dgm:pt>
    <dgm:pt modelId="{56268130-F297-4273-8E96-3D28D4EBDAF8}" type="pres">
      <dgm:prSet presAssocID="{00EB2E58-D208-4F2A-9D22-0B0FA26ADA7C}" presName="comp1" presStyleCnt="0"/>
      <dgm:spPr/>
    </dgm:pt>
    <dgm:pt modelId="{6A600A3F-0D53-4D03-8FC4-BE9E49ECFA49}" type="pres">
      <dgm:prSet presAssocID="{00EB2E58-D208-4F2A-9D22-0B0FA26ADA7C}" presName="circle1" presStyleLbl="node1" presStyleIdx="0" presStyleCnt="2"/>
      <dgm:spPr/>
      <dgm:t>
        <a:bodyPr/>
        <a:lstStyle/>
        <a:p>
          <a:endParaRPr lang="bg-BG"/>
        </a:p>
      </dgm:t>
    </dgm:pt>
    <dgm:pt modelId="{B8740C5D-9DC2-4B10-BA5F-6D03915094AC}" type="pres">
      <dgm:prSet presAssocID="{00EB2E58-D208-4F2A-9D22-0B0FA26ADA7C}" presName="c1text" presStyleLbl="node1" presStyleIdx="0" presStyleCnt="2">
        <dgm:presLayoutVars>
          <dgm:bulletEnabled val="1"/>
        </dgm:presLayoutVars>
      </dgm:prSet>
      <dgm:spPr/>
      <dgm:t>
        <a:bodyPr/>
        <a:lstStyle/>
        <a:p>
          <a:endParaRPr lang="bg-BG"/>
        </a:p>
      </dgm:t>
    </dgm:pt>
    <dgm:pt modelId="{D22279E3-8AF7-40C5-BA51-BF2F31E7F71D}" type="pres">
      <dgm:prSet presAssocID="{00EB2E58-D208-4F2A-9D22-0B0FA26ADA7C}" presName="comp2" presStyleCnt="0"/>
      <dgm:spPr/>
    </dgm:pt>
    <dgm:pt modelId="{6FF63ECE-C79A-4D1A-BA4D-03B351308DEC}" type="pres">
      <dgm:prSet presAssocID="{00EB2E58-D208-4F2A-9D22-0B0FA26ADA7C}" presName="circle2" presStyleLbl="node1" presStyleIdx="1" presStyleCnt="2"/>
      <dgm:spPr/>
      <dgm:t>
        <a:bodyPr/>
        <a:lstStyle/>
        <a:p>
          <a:endParaRPr lang="bg-BG"/>
        </a:p>
      </dgm:t>
    </dgm:pt>
    <dgm:pt modelId="{82AA072C-C0C2-4C19-8CFB-3E67692F7C7C}" type="pres">
      <dgm:prSet presAssocID="{00EB2E58-D208-4F2A-9D22-0B0FA26ADA7C}" presName="c2text" presStyleLbl="node1" presStyleIdx="1" presStyleCnt="2">
        <dgm:presLayoutVars>
          <dgm:bulletEnabled val="1"/>
        </dgm:presLayoutVars>
      </dgm:prSet>
      <dgm:spPr/>
      <dgm:t>
        <a:bodyPr/>
        <a:lstStyle/>
        <a:p>
          <a:endParaRPr lang="bg-BG"/>
        </a:p>
      </dgm:t>
    </dgm:pt>
  </dgm:ptLst>
  <dgm:cxnLst>
    <dgm:cxn modelId="{3F14E9A1-28E1-4484-B0D8-07AE9F6E1BB9}" type="presOf" srcId="{C299DDE9-0957-4EA8-A0A3-A64154EA5D5B}" destId="{6FF63ECE-C79A-4D1A-BA4D-03B351308DEC}" srcOrd="0" destOrd="0" presId="urn:microsoft.com/office/officeart/2005/8/layout/venn2"/>
    <dgm:cxn modelId="{4443CDE3-E7B6-46DF-85C3-A183E2D2ABC0}" type="presOf" srcId="{F5F589ED-C0BD-4072-AFD9-CA8BBAD1CF00}" destId="{6A600A3F-0D53-4D03-8FC4-BE9E49ECFA49}" srcOrd="0" destOrd="0" presId="urn:microsoft.com/office/officeart/2005/8/layout/venn2"/>
    <dgm:cxn modelId="{76809A42-74BE-4A50-A005-D6BF55AA3F04}" srcId="{00EB2E58-D208-4F2A-9D22-0B0FA26ADA7C}" destId="{F5F589ED-C0BD-4072-AFD9-CA8BBAD1CF00}" srcOrd="0" destOrd="0" parTransId="{E2CBDE45-AB69-43B8-9549-E8FFDE7AD159}" sibTransId="{10409DF5-3F87-4DE7-81A7-0EEAAC812CD5}"/>
    <dgm:cxn modelId="{702C64DA-FE6E-42FA-8E2F-97132229BC02}" type="presOf" srcId="{00EB2E58-D208-4F2A-9D22-0B0FA26ADA7C}" destId="{83747D1C-5C55-48DE-B2A5-D73CFC22F478}" srcOrd="0" destOrd="0" presId="urn:microsoft.com/office/officeart/2005/8/layout/venn2"/>
    <dgm:cxn modelId="{6CCF298E-3A8D-4D72-B42D-99C22FFE50BE}" type="presOf" srcId="{C299DDE9-0957-4EA8-A0A3-A64154EA5D5B}" destId="{82AA072C-C0C2-4C19-8CFB-3E67692F7C7C}" srcOrd="1" destOrd="0" presId="urn:microsoft.com/office/officeart/2005/8/layout/venn2"/>
    <dgm:cxn modelId="{55527055-7EC5-42D9-B002-BACD9E592337}" srcId="{00EB2E58-D208-4F2A-9D22-0B0FA26ADA7C}" destId="{C299DDE9-0957-4EA8-A0A3-A64154EA5D5B}" srcOrd="1" destOrd="0" parTransId="{C484FE41-8CD6-44E4-B202-B20F7E8F29B1}" sibTransId="{56B5090F-FA07-4B1D-961D-C2238BE3348B}"/>
    <dgm:cxn modelId="{7B3F6C9D-AB23-4237-91E3-832362EB002C}" type="presOf" srcId="{F5F589ED-C0BD-4072-AFD9-CA8BBAD1CF00}" destId="{B8740C5D-9DC2-4B10-BA5F-6D03915094AC}" srcOrd="1" destOrd="0" presId="urn:microsoft.com/office/officeart/2005/8/layout/venn2"/>
    <dgm:cxn modelId="{CE2F0F78-D269-49F1-AA1D-5E99CB4070D2}" type="presParOf" srcId="{83747D1C-5C55-48DE-B2A5-D73CFC22F478}" destId="{56268130-F297-4273-8E96-3D28D4EBDAF8}" srcOrd="0" destOrd="0" presId="urn:microsoft.com/office/officeart/2005/8/layout/venn2"/>
    <dgm:cxn modelId="{C1AC9B0E-EE41-4805-B741-A8E00297F7BD}" type="presParOf" srcId="{56268130-F297-4273-8E96-3D28D4EBDAF8}" destId="{6A600A3F-0D53-4D03-8FC4-BE9E49ECFA49}" srcOrd="0" destOrd="0" presId="urn:microsoft.com/office/officeart/2005/8/layout/venn2"/>
    <dgm:cxn modelId="{34C1DF40-E010-4C7B-89FF-F22CF27432AF}" type="presParOf" srcId="{56268130-F297-4273-8E96-3D28D4EBDAF8}" destId="{B8740C5D-9DC2-4B10-BA5F-6D03915094AC}" srcOrd="1" destOrd="0" presId="urn:microsoft.com/office/officeart/2005/8/layout/venn2"/>
    <dgm:cxn modelId="{015A91E7-74A2-46C4-B4B2-152644879730}" type="presParOf" srcId="{83747D1C-5C55-48DE-B2A5-D73CFC22F478}" destId="{D22279E3-8AF7-40C5-BA51-BF2F31E7F71D}" srcOrd="1" destOrd="0" presId="urn:microsoft.com/office/officeart/2005/8/layout/venn2"/>
    <dgm:cxn modelId="{B6E30CF8-4270-49E4-AAF3-A953511EEE40}" type="presParOf" srcId="{D22279E3-8AF7-40C5-BA51-BF2F31E7F71D}" destId="{6FF63ECE-C79A-4D1A-BA4D-03B351308DEC}" srcOrd="0" destOrd="0" presId="urn:microsoft.com/office/officeart/2005/8/layout/venn2"/>
    <dgm:cxn modelId="{D5EE4E21-881D-4A5C-A86E-EA69DF59C0C6}" type="presParOf" srcId="{D22279E3-8AF7-40C5-BA51-BF2F31E7F71D}" destId="{82AA072C-C0C2-4C19-8CFB-3E67692F7C7C}"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742AFB-6082-4977-9F23-49FE47E4210A}" type="doc">
      <dgm:prSet loTypeId="urn:microsoft.com/office/officeart/2005/8/layout/rings+Icon" loCatId="relationship" qsTypeId="urn:microsoft.com/office/officeart/2005/8/quickstyle/simple1" qsCatId="simple" csTypeId="urn:microsoft.com/office/officeart/2005/8/colors/accent3_2" csCatId="accent3" phldr="1"/>
      <dgm:spPr/>
    </dgm:pt>
    <dgm:pt modelId="{E0610CAA-0874-4516-AAEF-6E037DBBF00C}">
      <dgm:prSet phldrT="[Text]" custT="1"/>
      <dgm:spPr/>
      <dgm:t>
        <a:bodyPr/>
        <a:lstStyle/>
        <a:p>
          <a:r>
            <a:rPr lang="en-US" sz="1800" dirty="0"/>
            <a:t>Cognitif</a:t>
          </a:r>
        </a:p>
      </dgm:t>
    </dgm:pt>
    <dgm:pt modelId="{ACB7017E-8D57-4AE6-81B9-1226AC4DC7F0}" type="parTrans" cxnId="{4DD069C1-F57D-4C0E-B498-B975CC97A772}">
      <dgm:prSet/>
      <dgm:spPr/>
      <dgm:t>
        <a:bodyPr/>
        <a:lstStyle/>
        <a:p>
          <a:endParaRPr lang="en-US"/>
        </a:p>
      </dgm:t>
    </dgm:pt>
    <dgm:pt modelId="{6F642FE9-307B-4183-B8EA-65F8F3A7D4B4}" type="sibTrans" cxnId="{4DD069C1-F57D-4C0E-B498-B975CC97A772}">
      <dgm:prSet/>
      <dgm:spPr/>
      <dgm:t>
        <a:bodyPr/>
        <a:lstStyle/>
        <a:p>
          <a:endParaRPr lang="en-US"/>
        </a:p>
      </dgm:t>
    </dgm:pt>
    <dgm:pt modelId="{BDA6FA31-3DB2-488E-9AA4-5F5C44998364}">
      <dgm:prSet phldrT="[Text]" custT="1"/>
      <dgm:spPr/>
      <dgm:t>
        <a:bodyPr/>
        <a:lstStyle/>
        <a:p>
          <a:r>
            <a:rPr lang="en-US" sz="1800" dirty="0"/>
            <a:t>Physique</a:t>
          </a:r>
        </a:p>
      </dgm:t>
    </dgm:pt>
    <dgm:pt modelId="{C46BEFB9-3C92-415C-B5CB-5E9B25739DDB}" type="parTrans" cxnId="{490071CF-41F0-42DB-BECD-5415B8FF8250}">
      <dgm:prSet/>
      <dgm:spPr/>
      <dgm:t>
        <a:bodyPr/>
        <a:lstStyle/>
        <a:p>
          <a:endParaRPr lang="en-US"/>
        </a:p>
      </dgm:t>
    </dgm:pt>
    <dgm:pt modelId="{EBC08C88-5306-4C99-89C6-B58A88B17BD5}" type="sibTrans" cxnId="{490071CF-41F0-42DB-BECD-5415B8FF8250}">
      <dgm:prSet/>
      <dgm:spPr/>
      <dgm:t>
        <a:bodyPr/>
        <a:lstStyle/>
        <a:p>
          <a:endParaRPr lang="en-US"/>
        </a:p>
      </dgm:t>
    </dgm:pt>
    <dgm:pt modelId="{5F96E3E0-2CFA-449C-952A-8101E733655F}">
      <dgm:prSet phldrT="[Text]" custT="1"/>
      <dgm:spPr/>
      <dgm:t>
        <a:bodyPr/>
        <a:lstStyle/>
        <a:p>
          <a:r>
            <a:rPr lang="en-US" sz="1800" dirty="0"/>
            <a:t>Émotionnel</a:t>
          </a:r>
        </a:p>
      </dgm:t>
    </dgm:pt>
    <dgm:pt modelId="{2AD9122B-55C1-4BD0-AB7F-25DAB50AD193}" type="parTrans" cxnId="{15F1AE97-E910-44E4-96B3-DBC325879A76}">
      <dgm:prSet/>
      <dgm:spPr/>
      <dgm:t>
        <a:bodyPr/>
        <a:lstStyle/>
        <a:p>
          <a:endParaRPr lang="en-US"/>
        </a:p>
      </dgm:t>
    </dgm:pt>
    <dgm:pt modelId="{B0348B70-4671-43AA-BEF9-A87922163C59}" type="sibTrans" cxnId="{15F1AE97-E910-44E4-96B3-DBC325879A76}">
      <dgm:prSet/>
      <dgm:spPr/>
      <dgm:t>
        <a:bodyPr/>
        <a:lstStyle/>
        <a:p>
          <a:endParaRPr lang="en-US"/>
        </a:p>
      </dgm:t>
    </dgm:pt>
    <dgm:pt modelId="{3BDD55C9-E19C-4EA6-AF00-1368B9B888E8}">
      <dgm:prSet custT="1"/>
      <dgm:spPr/>
      <dgm:t>
        <a:bodyPr/>
        <a:lstStyle/>
        <a:p>
          <a:r>
            <a:rPr lang="en-US" sz="1800" dirty="0"/>
            <a:t>Comportemental</a:t>
          </a:r>
        </a:p>
      </dgm:t>
    </dgm:pt>
    <dgm:pt modelId="{7A204395-11E0-4D9D-A4E1-6A3D27E19B45}" type="parTrans" cxnId="{F8F218E0-E16A-48A2-A3FF-0F0CC96FBDAE}">
      <dgm:prSet/>
      <dgm:spPr/>
      <dgm:t>
        <a:bodyPr/>
        <a:lstStyle/>
        <a:p>
          <a:endParaRPr lang="en-US"/>
        </a:p>
      </dgm:t>
    </dgm:pt>
    <dgm:pt modelId="{BC6BA0FC-79D0-4F01-888B-82A0A4A05F4C}" type="sibTrans" cxnId="{F8F218E0-E16A-48A2-A3FF-0F0CC96FBDAE}">
      <dgm:prSet/>
      <dgm:spPr/>
      <dgm:t>
        <a:bodyPr/>
        <a:lstStyle/>
        <a:p>
          <a:endParaRPr lang="en-US"/>
        </a:p>
      </dgm:t>
    </dgm:pt>
    <dgm:pt modelId="{BDB450E8-B92D-4DD5-8297-7A34D28A7C4C}">
      <dgm:prSet phldrT="[Text]" custT="1"/>
      <dgm:spPr/>
      <dgm:t>
        <a:bodyPr/>
        <a:lstStyle/>
        <a:p>
          <a:r>
            <a:rPr lang="en-US" sz="1800" dirty="0" err="1"/>
            <a:t>Spirituel</a:t>
          </a:r>
          <a:r>
            <a:rPr lang="en-US" sz="1800" dirty="0" smtClean="0"/>
            <a:t>/</a:t>
          </a:r>
          <a:br>
            <a:rPr lang="en-US" sz="1800" dirty="0" smtClean="0"/>
          </a:br>
          <a:r>
            <a:rPr lang="en-US" sz="1800" dirty="0" err="1" smtClean="0"/>
            <a:t>philosophique</a:t>
          </a:r>
          <a:endParaRPr lang="en-US" sz="1800" dirty="0"/>
        </a:p>
      </dgm:t>
    </dgm:pt>
    <dgm:pt modelId="{3455C307-A434-4379-9E24-591A30D7EC47}" type="parTrans" cxnId="{9EC13F7E-7780-4D69-8638-84C527B525ED}">
      <dgm:prSet/>
      <dgm:spPr/>
      <dgm:t>
        <a:bodyPr/>
        <a:lstStyle/>
        <a:p>
          <a:endParaRPr lang="en-US"/>
        </a:p>
      </dgm:t>
    </dgm:pt>
    <dgm:pt modelId="{CA0EF8EF-E461-4D08-B47D-5A6D668A2FBB}" type="sibTrans" cxnId="{9EC13F7E-7780-4D69-8638-84C527B525ED}">
      <dgm:prSet/>
      <dgm:spPr/>
      <dgm:t>
        <a:bodyPr/>
        <a:lstStyle/>
        <a:p>
          <a:endParaRPr lang="en-US"/>
        </a:p>
      </dgm:t>
    </dgm:pt>
    <dgm:pt modelId="{25C063A1-0597-4B1F-8BF7-62D4437BBF5F}" type="pres">
      <dgm:prSet presAssocID="{F5742AFB-6082-4977-9F23-49FE47E4210A}" presName="Name0" presStyleCnt="0">
        <dgm:presLayoutVars>
          <dgm:chMax val="7"/>
          <dgm:dir/>
          <dgm:resizeHandles val="exact"/>
        </dgm:presLayoutVars>
      </dgm:prSet>
      <dgm:spPr/>
    </dgm:pt>
    <dgm:pt modelId="{5CC5F3A8-EFE9-43F5-AE32-D1C250668F90}" type="pres">
      <dgm:prSet presAssocID="{F5742AFB-6082-4977-9F23-49FE47E4210A}" presName="ellipse1" presStyleLbl="vennNode1" presStyleIdx="0" presStyleCnt="5" custLinFactNeighborX="40136" custLinFactNeighborY="31781">
        <dgm:presLayoutVars>
          <dgm:bulletEnabled val="1"/>
        </dgm:presLayoutVars>
      </dgm:prSet>
      <dgm:spPr/>
      <dgm:t>
        <a:bodyPr/>
        <a:lstStyle/>
        <a:p>
          <a:endParaRPr lang="bg-BG"/>
        </a:p>
      </dgm:t>
    </dgm:pt>
    <dgm:pt modelId="{683F7C99-D337-4BE1-AF67-F1331057F5F3}" type="pres">
      <dgm:prSet presAssocID="{F5742AFB-6082-4977-9F23-49FE47E4210A}" presName="ellipse2" presStyleLbl="vennNode1" presStyleIdx="1" presStyleCnt="5" custLinFactNeighborX="7709" custLinFactNeighborY="26861">
        <dgm:presLayoutVars>
          <dgm:bulletEnabled val="1"/>
        </dgm:presLayoutVars>
      </dgm:prSet>
      <dgm:spPr/>
      <dgm:t>
        <a:bodyPr/>
        <a:lstStyle/>
        <a:p>
          <a:endParaRPr lang="bg-BG"/>
        </a:p>
      </dgm:t>
    </dgm:pt>
    <dgm:pt modelId="{7741006A-3ED7-4B58-9E83-6E4D3BEDB640}" type="pres">
      <dgm:prSet presAssocID="{F5742AFB-6082-4977-9F23-49FE47E4210A}" presName="ellipse3" presStyleLbl="vennNode1" presStyleIdx="2" presStyleCnt="5" custLinFactNeighborX="2121" custLinFactNeighborY="-15491">
        <dgm:presLayoutVars>
          <dgm:bulletEnabled val="1"/>
        </dgm:presLayoutVars>
      </dgm:prSet>
      <dgm:spPr/>
      <dgm:t>
        <a:bodyPr/>
        <a:lstStyle/>
        <a:p>
          <a:endParaRPr lang="bg-BG"/>
        </a:p>
      </dgm:t>
    </dgm:pt>
    <dgm:pt modelId="{281D83E7-B6F3-46EB-B0D3-0FE49F964A9B}" type="pres">
      <dgm:prSet presAssocID="{F5742AFB-6082-4977-9F23-49FE47E4210A}" presName="ellipse4" presStyleLbl="vennNode1" presStyleIdx="3" presStyleCnt="5" custLinFactNeighborX="-9405" custLinFactNeighborY="29592">
        <dgm:presLayoutVars>
          <dgm:bulletEnabled val="1"/>
        </dgm:presLayoutVars>
      </dgm:prSet>
      <dgm:spPr/>
      <dgm:t>
        <a:bodyPr/>
        <a:lstStyle/>
        <a:p>
          <a:endParaRPr lang="bg-BG"/>
        </a:p>
      </dgm:t>
    </dgm:pt>
    <dgm:pt modelId="{C7C625C8-DE37-4760-87E8-FFA1F8B9074B}" type="pres">
      <dgm:prSet presAssocID="{F5742AFB-6082-4977-9F23-49FE47E4210A}" presName="ellipse5" presStyleLbl="vennNode1" presStyleIdx="4" presStyleCnt="5" custLinFactNeighborX="-40727" custLinFactNeighborY="32247">
        <dgm:presLayoutVars>
          <dgm:bulletEnabled val="1"/>
        </dgm:presLayoutVars>
      </dgm:prSet>
      <dgm:spPr/>
      <dgm:t>
        <a:bodyPr/>
        <a:lstStyle/>
        <a:p>
          <a:endParaRPr lang="bg-BG"/>
        </a:p>
      </dgm:t>
    </dgm:pt>
  </dgm:ptLst>
  <dgm:cxnLst>
    <dgm:cxn modelId="{F8F218E0-E16A-48A2-A3FF-0F0CC96FBDAE}" srcId="{F5742AFB-6082-4977-9F23-49FE47E4210A}" destId="{3BDD55C9-E19C-4EA6-AF00-1368B9B888E8}" srcOrd="2" destOrd="0" parTransId="{7A204395-11E0-4D9D-A4E1-6A3D27E19B45}" sibTransId="{BC6BA0FC-79D0-4F01-888B-82A0A4A05F4C}"/>
    <dgm:cxn modelId="{9EC13F7E-7780-4D69-8638-84C527B525ED}" srcId="{F5742AFB-6082-4977-9F23-49FE47E4210A}" destId="{BDB450E8-B92D-4DD5-8297-7A34D28A7C4C}" srcOrd="4" destOrd="0" parTransId="{3455C307-A434-4379-9E24-591A30D7EC47}" sibTransId="{CA0EF8EF-E461-4D08-B47D-5A6D668A2FBB}"/>
    <dgm:cxn modelId="{C69B7CA3-9BD8-4734-8386-C4952074C41A}" type="presOf" srcId="{E0610CAA-0874-4516-AAEF-6E037DBBF00C}" destId="{5CC5F3A8-EFE9-43F5-AE32-D1C250668F90}" srcOrd="0" destOrd="0" presId="urn:microsoft.com/office/officeart/2005/8/layout/rings+Icon"/>
    <dgm:cxn modelId="{4DD069C1-F57D-4C0E-B498-B975CC97A772}" srcId="{F5742AFB-6082-4977-9F23-49FE47E4210A}" destId="{E0610CAA-0874-4516-AAEF-6E037DBBF00C}" srcOrd="0" destOrd="0" parTransId="{ACB7017E-8D57-4AE6-81B9-1226AC4DC7F0}" sibTransId="{6F642FE9-307B-4183-B8EA-65F8F3A7D4B4}"/>
    <dgm:cxn modelId="{58708858-0ED4-4BC6-9E8E-555D6FF364F3}" type="presOf" srcId="{BDA6FA31-3DB2-488E-9AA4-5F5C44998364}" destId="{683F7C99-D337-4BE1-AF67-F1331057F5F3}" srcOrd="0" destOrd="0" presId="urn:microsoft.com/office/officeart/2005/8/layout/rings+Icon"/>
    <dgm:cxn modelId="{5C322CB9-A4C7-4877-94F2-FDDE6F84EF31}" type="presOf" srcId="{F5742AFB-6082-4977-9F23-49FE47E4210A}" destId="{25C063A1-0597-4B1F-8BF7-62D4437BBF5F}" srcOrd="0" destOrd="0" presId="urn:microsoft.com/office/officeart/2005/8/layout/rings+Icon"/>
    <dgm:cxn modelId="{551F1AAA-86F9-433E-B1B6-9B8237C7F3A6}" type="presOf" srcId="{BDB450E8-B92D-4DD5-8297-7A34D28A7C4C}" destId="{C7C625C8-DE37-4760-87E8-FFA1F8B9074B}" srcOrd="0" destOrd="0" presId="urn:microsoft.com/office/officeart/2005/8/layout/rings+Icon"/>
    <dgm:cxn modelId="{9A24E8FF-99A2-4FD6-B680-8EB2037FEC88}" type="presOf" srcId="{3BDD55C9-E19C-4EA6-AF00-1368B9B888E8}" destId="{7741006A-3ED7-4B58-9E83-6E4D3BEDB640}" srcOrd="0" destOrd="0" presId="urn:microsoft.com/office/officeart/2005/8/layout/rings+Icon"/>
    <dgm:cxn modelId="{D4E006F9-23CA-42DD-9DD3-51AC1B4BABF0}" type="presOf" srcId="{5F96E3E0-2CFA-449C-952A-8101E733655F}" destId="{281D83E7-B6F3-46EB-B0D3-0FE49F964A9B}" srcOrd="0" destOrd="0" presId="urn:microsoft.com/office/officeart/2005/8/layout/rings+Icon"/>
    <dgm:cxn modelId="{15F1AE97-E910-44E4-96B3-DBC325879A76}" srcId="{F5742AFB-6082-4977-9F23-49FE47E4210A}" destId="{5F96E3E0-2CFA-449C-952A-8101E733655F}" srcOrd="3" destOrd="0" parTransId="{2AD9122B-55C1-4BD0-AB7F-25DAB50AD193}" sibTransId="{B0348B70-4671-43AA-BEF9-A87922163C59}"/>
    <dgm:cxn modelId="{490071CF-41F0-42DB-BECD-5415B8FF8250}" srcId="{F5742AFB-6082-4977-9F23-49FE47E4210A}" destId="{BDA6FA31-3DB2-488E-9AA4-5F5C44998364}" srcOrd="1" destOrd="0" parTransId="{C46BEFB9-3C92-415C-B5CB-5E9B25739DDB}" sibTransId="{EBC08C88-5306-4C99-89C6-B58A88B17BD5}"/>
    <dgm:cxn modelId="{769F4432-3769-4F86-BE1E-C9495287D284}" type="presParOf" srcId="{25C063A1-0597-4B1F-8BF7-62D4437BBF5F}" destId="{5CC5F3A8-EFE9-43F5-AE32-D1C250668F90}" srcOrd="0" destOrd="0" presId="urn:microsoft.com/office/officeart/2005/8/layout/rings+Icon"/>
    <dgm:cxn modelId="{ABC7A591-D8CD-4ED1-922D-4B184F0A69AF}" type="presParOf" srcId="{25C063A1-0597-4B1F-8BF7-62D4437BBF5F}" destId="{683F7C99-D337-4BE1-AF67-F1331057F5F3}" srcOrd="1" destOrd="0" presId="urn:microsoft.com/office/officeart/2005/8/layout/rings+Icon"/>
    <dgm:cxn modelId="{9B1F85B7-871D-42B7-A31E-49B56EF315B0}" type="presParOf" srcId="{25C063A1-0597-4B1F-8BF7-62D4437BBF5F}" destId="{7741006A-3ED7-4B58-9E83-6E4D3BEDB640}" srcOrd="2" destOrd="0" presId="urn:microsoft.com/office/officeart/2005/8/layout/rings+Icon"/>
    <dgm:cxn modelId="{88BF1DF3-02B8-47A7-B359-F341B01B7ED9}" type="presParOf" srcId="{25C063A1-0597-4B1F-8BF7-62D4437BBF5F}" destId="{281D83E7-B6F3-46EB-B0D3-0FE49F964A9B}" srcOrd="3" destOrd="0" presId="urn:microsoft.com/office/officeart/2005/8/layout/rings+Icon"/>
    <dgm:cxn modelId="{5248F8F2-BE6E-4CD8-8C8B-1C17E522235E}" type="presParOf" srcId="{25C063A1-0597-4B1F-8BF7-62D4437BBF5F}" destId="{C7C625C8-DE37-4760-87E8-FFA1F8B9074B}" srcOrd="4"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00A3F-0D53-4D03-8FC4-BE9E49ECFA49}">
      <dsp:nvSpPr>
        <dsp:cNvPr id="0" name=""/>
        <dsp:cNvSpPr/>
      </dsp:nvSpPr>
      <dsp:spPr>
        <a:xfrm>
          <a:off x="972009" y="0"/>
          <a:ext cx="4597292" cy="4597292"/>
        </a:xfrm>
        <a:prstGeom prst="ellipse">
          <a:avLst/>
        </a:prstGeom>
        <a:solidFill>
          <a:schemeClr val="accent3">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sz="2800" kern="1200"/>
            <a:t>Externes</a:t>
          </a:r>
        </a:p>
      </dsp:txBody>
      <dsp:txXfrm>
        <a:off x="2063866" y="344796"/>
        <a:ext cx="2413578" cy="781539"/>
      </dsp:txXfrm>
    </dsp:sp>
    <dsp:sp modelId="{6FF63ECE-C79A-4D1A-BA4D-03B351308DEC}">
      <dsp:nvSpPr>
        <dsp:cNvPr id="0" name=""/>
        <dsp:cNvSpPr/>
      </dsp:nvSpPr>
      <dsp:spPr>
        <a:xfrm>
          <a:off x="1546670" y="1149322"/>
          <a:ext cx="3447969" cy="3447969"/>
        </a:xfrm>
        <a:prstGeom prst="ellipse">
          <a:avLst/>
        </a:prstGeom>
        <a:solidFill>
          <a:schemeClr val="accent3">
            <a:shade val="50000"/>
            <a:hueOff val="573708"/>
            <a:satOff val="-55336"/>
            <a:lumOff val="531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sz="2800" kern="1200"/>
            <a:t>Internes</a:t>
          </a:r>
        </a:p>
      </dsp:txBody>
      <dsp:txXfrm>
        <a:off x="2051614" y="2011315"/>
        <a:ext cx="2438082" cy="17239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5F3A8-EFE9-43F5-AE32-D1C250668F90}">
      <dsp:nvSpPr>
        <dsp:cNvPr id="0" name=""/>
        <dsp:cNvSpPr/>
      </dsp:nvSpPr>
      <dsp:spPr>
        <a:xfrm>
          <a:off x="1006829" y="1513648"/>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Cognitif</a:t>
          </a:r>
        </a:p>
      </dsp:txBody>
      <dsp:txXfrm>
        <a:off x="1374197" y="1881015"/>
        <a:ext cx="1773809" cy="1773806"/>
      </dsp:txXfrm>
    </dsp:sp>
    <dsp:sp modelId="{683F7C99-D337-4BE1-AF67-F1331057F5F3}">
      <dsp:nvSpPr>
        <dsp:cNvPr id="0" name=""/>
        <dsp:cNvSpPr/>
      </dsp:nvSpPr>
      <dsp:spPr>
        <a:xfrm>
          <a:off x="1483317" y="3063285"/>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Physique</a:t>
          </a:r>
        </a:p>
      </dsp:txBody>
      <dsp:txXfrm>
        <a:off x="1850685" y="3430652"/>
        <a:ext cx="1773809" cy="1773806"/>
      </dsp:txXfrm>
    </dsp:sp>
    <dsp:sp modelId="{7741006A-3ED7-4B58-9E83-6E4D3BEDB640}">
      <dsp:nvSpPr>
        <dsp:cNvPr id="0" name=""/>
        <dsp:cNvSpPr/>
      </dsp:nvSpPr>
      <dsp:spPr>
        <a:xfrm>
          <a:off x="2633841" y="327811"/>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Comportemental</a:t>
          </a:r>
        </a:p>
      </dsp:txBody>
      <dsp:txXfrm>
        <a:off x="3001209" y="695178"/>
        <a:ext cx="1773809" cy="1773806"/>
      </dsp:txXfrm>
    </dsp:sp>
    <dsp:sp modelId="{281D83E7-B6F3-46EB-B0D3-0FE49F964A9B}">
      <dsp:nvSpPr>
        <dsp:cNvPr id="0" name=""/>
        <dsp:cNvSpPr/>
      </dsp:nvSpPr>
      <dsp:spPr>
        <a:xfrm>
          <a:off x="3634640" y="3105875"/>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Émotionnel</a:t>
          </a:r>
        </a:p>
      </dsp:txBody>
      <dsp:txXfrm>
        <a:off x="4002008" y="3473242"/>
        <a:ext cx="1773809" cy="1773806"/>
      </dsp:txXfrm>
    </dsp:sp>
    <dsp:sp modelId="{C7C625C8-DE37-4760-87E8-FFA1F8B9074B}">
      <dsp:nvSpPr>
        <dsp:cNvPr id="0" name=""/>
        <dsp:cNvSpPr/>
      </dsp:nvSpPr>
      <dsp:spPr>
        <a:xfrm>
          <a:off x="4138847" y="1525338"/>
          <a:ext cx="2508545" cy="250854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a:t>Spirituel</a:t>
          </a:r>
          <a:r>
            <a:rPr lang="en-US" sz="1800" kern="1200" dirty="0" smtClean="0"/>
            <a:t>/</a:t>
          </a:r>
          <a:br>
            <a:rPr lang="en-US" sz="1800" kern="1200" dirty="0" smtClean="0"/>
          </a:br>
          <a:r>
            <a:rPr lang="en-US" sz="1800" kern="1200" dirty="0" err="1" smtClean="0"/>
            <a:t>philosophique</a:t>
          </a:r>
          <a:endParaRPr lang="en-US" sz="1800" kern="1200" dirty="0"/>
        </a:p>
      </dsp:txBody>
      <dsp:txXfrm>
        <a:off x="4506215" y="1892705"/>
        <a:ext cx="1773809" cy="1773806"/>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EEDF1-58CB-4656-84D9-440CA8412AC9}" type="datetimeFigureOut">
              <a:rPr lang="en-US" smtClean="0"/>
              <a:pPr/>
              <a:t>8/1/2017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3D684-F85B-4133-BA8C-3BFE77AAA7EA}" type="slidenum">
              <a:rPr lang="en-US" smtClean="0"/>
              <a:pPr/>
              <a:t>‹#›</a:t>
            </a:fld>
            <a:endParaRPr lang="fr-FR"/>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19.2 - Carte des sources de stress**</a:t>
            </a:r>
          </a:p>
          <a:p>
            <a:endParaRPr lang="fr-FR" dirty="0"/>
          </a:p>
          <a:p>
            <a:r>
              <a:rPr lang="fr-FR" smtClean="0"/>
              <a:t>Faisons maintenant une activité pour mieux comprendre nos propres sources de stress. Je vais distribuer à chacun de vous une carte des sources de stress. En vous servant du document concernant les facteurs de stress courants comme d'un guide, prenez quelques minutes pour noter les sources de stress dans votre vie. Après quelques minutes, nous reviendrons en discuter avec l'ensemble du groupe. Pour ceux qui veulent bien en discuter, dites-nous quels sont, selon vous, les facteurs de stress les plus importants dans votre travail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10</a:t>
            </a:fld>
            <a:endParaRPr lang="fr-FR"/>
          </a:p>
        </p:txBody>
      </p:sp>
    </p:spTree>
    <p:extLst>
      <p:ext uri="{BB962C8B-B14F-4D97-AF65-F5344CB8AC3E}">
        <p14:creationId xmlns:p14="http://schemas.microsoft.com/office/powerpoint/2010/main" val="3578017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avons identifié plus tôt aujourd'hui une troisième forme de stress traumatique, à savoir le traumatisme par procuration (vicariant), également appelé traumatisme secondaire ou indirect. Bien qu'il ne soit pas courant, le traumatisme secondaire ou par procuration est un élément de risque dans le cadre du travail humanitaire, car nous travaillons en étroite collaboration avec des personnes qui ont vécu des expériences traumatisantes, et cela peut être particulièrement vrai lorsque nous travaillons avec des survivantes de VBG. </a:t>
            </a:r>
          </a:p>
          <a:p>
            <a:endParaRPr lang="fr-FR" baseline="0" dirty="0"/>
          </a:p>
          <a:p>
            <a:r>
              <a:rPr lang="fr-FR" smtClean="0"/>
              <a:t>Il est important de savoir que le traumatisme secondaire ou par procuration est un processus, et il ne survient pas après une seule rencontre. Il se produit plutôt lorsque vous commencez à vous identifier à vos survivantes d'une façon qui modifie vos pensées, vos sentiments et vos comportements de telle sorte qu'ils sont identiques à ceux de la personne qui a vécu l'expérience traumatisante. </a:t>
            </a:r>
          </a:p>
          <a:p>
            <a:endParaRPr lang="fr-FR" baseline="0" dirty="0"/>
          </a:p>
          <a:p>
            <a:r>
              <a:rPr lang="fr-FR" sz="1200" dirty="0"/>
              <a:t>Adapté du Headington Institute, 2008 ; Admira Foundation</a:t>
            </a:r>
            <a:endParaRPr lang="fr-FR" baseline="0"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11</a:t>
            </a:fld>
            <a:endParaRPr lang="fr-FR"/>
          </a:p>
        </p:txBody>
      </p:sp>
    </p:spTree>
    <p:extLst>
      <p:ext uri="{BB962C8B-B14F-4D97-AF65-F5344CB8AC3E}">
        <p14:creationId xmlns:p14="http://schemas.microsoft.com/office/powerpoint/2010/main" val="3654141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Avant la pause, nous avons examiné les types de stress traumatique et leurs signes. En discutant du stress cumulatif, nous avons remarqué que l'épuisement professionnel, dont nous allons parler plus en détail ici, est un résultat possible du stress cumulatif.  L'épuisement professionnel est un type de réaction au stress cumulatif qui survient au fil du temps après une exposition prolongée aux facteurs de stress professionnel. Lorsque nous sommes régulièrement exposés à des situations exigeantes sans un soutien approprié, au fil du temps il se peut que nous n'ayons plus les ressources nécessaires pour gérer le stress. Cela peut conduire à un épuisement professionnel. Examinons les signes de l'épuisement professionnel.</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12</a:t>
            </a:fld>
            <a:endParaRPr lang="fr-FR"/>
          </a:p>
        </p:txBody>
      </p:sp>
    </p:spTree>
    <p:extLst>
      <p:ext uri="{BB962C8B-B14F-4D97-AF65-F5344CB8AC3E}">
        <p14:creationId xmlns:p14="http://schemas.microsoft.com/office/powerpoint/2010/main" val="2246993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Maintenant que nous connaissons les types de stress traumatique, penchons-nous sur la question des signes. Les signes de stress peuvent se manifester dans différents aspects de notre vie. Ils peuvent être notamment physiques, cognitifs (entre autres, notre façon de penser), émotionnels, comportementaux ou spirituels/philosophiques. Les signes de stress peuvent également apparaître immédiatement ou ultérieurement. Et pour chaque personne, le stress peut se manifester de façon très différente. C'est pourquoi nous allons examiner les signes de stress de manière plus générale. Bien que certaines réactions puissent être plus courantes, car chacun vit le stress différemment, il est important d'avoir une bonne compréhension des différents signes.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13</a:t>
            </a:fld>
            <a:endParaRPr lang="fr-FR"/>
          </a:p>
        </p:txBody>
      </p:sp>
    </p:spTree>
    <p:extLst>
      <p:ext uri="{BB962C8B-B14F-4D97-AF65-F5344CB8AC3E}">
        <p14:creationId xmlns:p14="http://schemas.microsoft.com/office/powerpoint/2010/main" val="22783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Prenez quelques minutes pour commencer à identifier les signes de stress. Numérotez les participants de 1 à 5. Tous les 1 se mettront ensemble, puis les 2 et ainsi de suite. Je vais attribuer à chaque groupe l'un des cinq aspects que nous venons d'examiner dans la diapositive précédente pour savoir de quelle manière nous pourrions voir des signes de stress et de traumatisme : physiques, cognitifs, émotionnels, comportementaux et spirituels. Prenez quelques minutes pour discuter des signes de stress qui pourraient se manifester dans le domaine qui vous a été attribué. N'oubliez pas de réfléchir aux réactions qui, selon vous, pourraient se manifester chez quelqu'un qui subit un stress cumulatif ou un stress à la suite d'un incident grave, en gardant à l'esprit que ces signes peuvent se recouper.</a:t>
            </a:r>
          </a:p>
          <a:p>
            <a:endParaRPr lang="fr-FR" baseline="0" dirty="0"/>
          </a:p>
          <a:p>
            <a:r>
              <a:rPr lang="fr-FR" smtClean="0"/>
              <a:t>Maintenant que nous avons eu quelques minutes pour discuter en petits groupes, revenons en discuter avec l'ensemble des participants et notons les signes sur le tableau. </a:t>
            </a:r>
            <a:r>
              <a:rPr lang="fr-FR" b="1" baseline="0" dirty="0"/>
              <a:t>*Notez les réactions de chaque groupe sous chaque domaine du stress sur un paperboard*</a:t>
            </a:r>
          </a:p>
          <a:p>
            <a:endParaRPr lang="fr-FR" baseline="0" dirty="0"/>
          </a:p>
          <a:p>
            <a:r>
              <a:rPr lang="fr-FR" smtClean="0"/>
              <a:t>Je vais vous distribuer un document sur lequel figure une liste des signes potentiels </a:t>
            </a:r>
            <a:r>
              <a:rPr lang="fr-FR" b="1" baseline="0" dirty="0"/>
              <a:t>** Distribuez le document 18.3 - Signes de stress** </a:t>
            </a:r>
            <a:r>
              <a:rPr lang="fr-FR" b="0" baseline="0" dirty="0"/>
              <a:t>Discutons</a:t>
            </a:r>
            <a:r>
              <a:rPr lang="fr-FR" smtClean="0"/>
              <a:t> pour voir s’ils correspondent à ceux que vous avez identifiés.</a:t>
            </a:r>
            <a:endParaRPr lang="fr-FR" b="1"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14</a:t>
            </a:fld>
            <a:endParaRPr lang="fr-FR"/>
          </a:p>
        </p:txBody>
      </p:sp>
    </p:spTree>
    <p:extLst>
      <p:ext uri="{BB962C8B-B14F-4D97-AF65-F5344CB8AC3E}">
        <p14:creationId xmlns:p14="http://schemas.microsoft.com/office/powerpoint/2010/main" val="1096214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avons beaucoup discuté des différents types de stress traumatique, de leurs signes et de leurs sources. Comme nous l'avons vu, l'environnement, en particulier l'environnement de travail, peut être une source de stress importante. Toutefois, il peut également s'agir d'un environnement qui nous soutient et sert de facteur de protection.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aseline="0" dirty="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a:t>Par petits groupes, discutez 1) de ce que vous pouvez faire pour prendre soin de vous et gérer le stress dans le cadre de votre travail et de votre vie personnelle, 2) de ce que les membres de votre équipe peuvent faire ensemble pour prendre soin les uns des autres et se soutenir et 3) de ce que votre organisation/superviseur peut faire pour améliorer votre bien-être.</a:t>
            </a:r>
            <a:r>
              <a:rPr lang="fr-FR" smtClean="0"/>
              <a:t> </a:t>
            </a:r>
            <a:r>
              <a:rPr lang="fr-FR" sz="1200" dirty="0"/>
              <a:t>Il peut s'agir de choses qui se produisent déjà ou de choses que vous aimeriez voir. Concernant les superviseurs, réfléchissez également à ce que vous faites pour soutenir votre personnel.</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a:t>Après quelques minutes, nous reviendrons en discuter avec l'ensemble du groupe.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aseline="0" dirty="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*Notez les réponses sur un paperboard ou un tableau* </a:t>
            </a:r>
            <a:r>
              <a:rPr lang="fr-FR" sz="1200" baseline="0" dirty="0"/>
              <a:t>Quels moyens avez-vous identifiés qui peuvent/pourraient permettre à votre organisation et vos superviseurs de soutenir le personnel ?</a:t>
            </a:r>
            <a:r>
              <a:rPr lang="fr-FR" smtClean="0"/>
              <a:t> Concernant les superviseurs présents dans la pièce, que faites-vous pour soutenir votre personnel ?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15</a:t>
            </a:fld>
            <a:endParaRPr lang="fr-FR"/>
          </a:p>
        </p:txBody>
      </p:sp>
    </p:spTree>
    <p:extLst>
      <p:ext uri="{BB962C8B-B14F-4D97-AF65-F5344CB8AC3E}">
        <p14:creationId xmlns:p14="http://schemas.microsoft.com/office/powerpoint/2010/main" val="2360001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Maintenant que nous avons mis en avant ce que vous aimeriez voir, nous allons discuter des différents niveaux de protection et de soutien, en commençant par l'autoprotection.</a:t>
            </a:r>
          </a:p>
          <a:p>
            <a:endParaRPr lang="fr-FR" dirty="0"/>
          </a:p>
          <a:p>
            <a:r>
              <a:rPr lang="fr-FR" smtClean="0"/>
              <a:t>Il s'agit d'un cadre que nous pouvons utiliser pour réfléchir à l'autoprotection qui peut permettre de prévenir et de réduire l'impact du stress, du traumatisme secondaire ou par procuration et de l'épuisement professionnel. Il s'agit des « ABC » ou des actions de base : être attentifs à nos propres besoins, limites, émotions et ressources, en faisant véritablement le point sur nous, trouver l'équilibre entre notre vie professionnelle et notre vie privée, et maintenir des relations cordiales positives avec les personnes qui nous entourent. Suivre ces actions ou étapes de base est une façon pour nous de nous assurer que nous prenons soin de nous afin de pouvoir prendre soin des autres.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16</a:t>
            </a:fld>
            <a:endParaRPr lang="fr-FR"/>
          </a:p>
        </p:txBody>
      </p:sp>
    </p:spTree>
    <p:extLst>
      <p:ext uri="{BB962C8B-B14F-4D97-AF65-F5344CB8AC3E}">
        <p14:creationId xmlns:p14="http://schemas.microsoft.com/office/powerpoint/2010/main" val="558473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En ayant ce cadre à l'esprit, examinons certaines techniques plus spécifiques. Ces techniques peuvent être physiques, émotionnelles ou relationnelles, ou spirituelles. Bien que la liste ne soit pas exhaustive, y a-t-il d'autres techniques que vous souhaiteriez ajouter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17</a:t>
            </a:fld>
            <a:endParaRPr lang="fr-FR"/>
          </a:p>
        </p:txBody>
      </p:sp>
    </p:spTree>
    <p:extLst>
      <p:ext uri="{BB962C8B-B14F-4D97-AF65-F5344CB8AC3E}">
        <p14:creationId xmlns:p14="http://schemas.microsoft.com/office/powerpoint/2010/main" val="1964422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Sont décrites ici quelques lignes directrices concernant les mesures à prendre pour : aider à réduire les effets du traumatisme secondaire ou par procuration en reconnaissant et en comprenant le traumatisme secondaire ou par procuration, en reconnaissant que vous ne pouvez pas travailler seuls, et en reconnaissant vos propres réactions au traumatisme ; vous considérer comme des modèles, ce qui signifie prendre soin de vous et savoir qu'aider les autres est un processus ; et aider à créer une communauté qui applique ces lignes directrices. Que pensez-vous de ces lignes directrices ? Pensez-vous qu'elles soient utiles pour votre travail ? Souhaiteriez-vous en ajouter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18</a:t>
            </a:fld>
            <a:endParaRPr lang="fr-FR"/>
          </a:p>
        </p:txBody>
      </p:sp>
    </p:spTree>
    <p:extLst>
      <p:ext uri="{BB962C8B-B14F-4D97-AF65-F5344CB8AC3E}">
        <p14:creationId xmlns:p14="http://schemas.microsoft.com/office/powerpoint/2010/main" val="2091821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replacer tout cela dans le contexte de notre vie, je vais distribuer à chacun d'entre vous un questionnaire sur l'autoprotection. </a:t>
            </a:r>
          </a:p>
          <a:p>
            <a:endParaRPr lang="fr-FR" baseline="0" dirty="0"/>
          </a:p>
          <a:p>
            <a:r>
              <a:rPr lang="fr-FR" b="1" baseline="0" dirty="0"/>
              <a:t>**Distribuez le document 19.4 - État de l'autoprotection**</a:t>
            </a:r>
          </a:p>
          <a:p>
            <a:endParaRPr lang="fr-FR" baseline="0" dirty="0"/>
          </a:p>
          <a:p>
            <a:r>
              <a:rPr lang="fr-FR" smtClean="0"/>
              <a:t>Complétez ensuite individuellement la fiche. Cet exercice est fait pour que chacun d'entre nous connaisse son niveau d'autoprotection actuel et sache comment améliorer son bien-être. Après avoir rempli le questionnaire, essayez de réfléchir à 2 ou 3 actions que vous ne faites pas actuellement et que vous essaierez de mettre en place au cours des deux prochains mois pour améliorer vos pratiques d'autoprotection. Après quelques minutes, nous reviendrons en discuter avec l'ensemble du groupe.</a:t>
            </a:r>
          </a:p>
          <a:p>
            <a:endParaRPr lang="fr-FR" baseline="0" dirty="0"/>
          </a:p>
          <a:p>
            <a:r>
              <a:rPr lang="fr-FR" smtClean="0"/>
              <a:t>Maintenant que vous avez fini de remplir le questionnaire, y a-t-il des choses qui vous ont surpris ? Y a-t-il des activités que vous faites déjà, sans que vous sachiez qu'il s'agissait de techniques d'autoprotection ? Et y a-t-il d'autres activités non présentées ici que vous faites et que vous considérez comme des techniques d'autoprotection ? Pour ceux qui veulent bien en discuter, quel est votre processus actuel et que prévoyez-vous d'intégrer ? </a:t>
            </a:r>
          </a:p>
          <a:p>
            <a:endParaRPr lang="fr-FR" baseline="0"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19</a:t>
            </a:fld>
            <a:endParaRPr lang="fr-FR"/>
          </a:p>
        </p:txBody>
      </p:sp>
    </p:spTree>
    <p:extLst>
      <p:ext uri="{BB962C8B-B14F-4D97-AF65-F5344CB8AC3E}">
        <p14:creationId xmlns:p14="http://schemas.microsoft.com/office/powerpoint/2010/main" val="374520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Vue d'ensemble – Module 19 :  Soutien du personnel</a:t>
            </a:r>
            <a:endParaRPr lang="fr-FR" sz="1200" b="1" kern="1200" baseline="0" dirty="0">
              <a:solidFill>
                <a:schemeClr val="tx1"/>
              </a:solidFill>
              <a:effectLst/>
              <a:latin typeface="+mn-lt"/>
              <a:ea typeface="+mn-ea"/>
              <a:cs typeface="+mn-cs"/>
            </a:endParaRP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types de stress traumatique et leur impact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Prendre conscience des signes d'épuisement professionnel et de traumatisme secondaire ou par procuration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comment utiliser les outils et les méthodes d'autoprotection et de gestion du stress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a:t>
            </a:r>
            <a:r>
              <a:rPr lang="fr-FR" smtClean="0"/>
              <a:t> </a:t>
            </a:r>
            <a:r>
              <a:rPr lang="fr-FR" sz="1200" kern="1200" dirty="0">
                <a:solidFill>
                  <a:schemeClr val="tx1"/>
                </a:solidFill>
                <a:effectLst/>
                <a:latin typeface="+mn-lt"/>
              </a:rPr>
              <a:t>2 heures 45 minutes (sans compter une pause proposée de 15 minutes)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19.1 – Sources de stress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19.2 – Carte des sources de stress (un par groupe)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19.3 – Signes de stress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19.4 – État de l'autoprotection (un par participant)</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19.5 – Activité récapitulative (un par participant)</a:t>
            </a:r>
            <a:endParaRPr lang="fr-FR" sz="1200" kern="1200" dirty="0">
              <a:solidFill>
                <a:schemeClr val="tx1"/>
              </a:solidFill>
              <a:effectLst/>
              <a:latin typeface="+mn-lt"/>
              <a:ea typeface="+mn-ea"/>
              <a:cs typeface="+mn-cs"/>
            </a:endParaRPr>
          </a:p>
          <a:p>
            <a:pPr marL="0" indent="0">
              <a:buFont typeface="Arial" charset="0"/>
              <a:buNone/>
            </a:pPr>
            <a:r>
              <a:rPr lang="fr-FR" smtClean="0"/>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a:t>
            </a:r>
            <a:endParaRPr lang="fr-FR" sz="1200" kern="1200" dirty="0">
              <a:solidFill>
                <a:schemeClr val="tx1"/>
              </a:solidFill>
              <a:effectLst/>
              <a:latin typeface="+mn-lt"/>
              <a:ea typeface="+mn-ea"/>
              <a:cs typeface="+mn-cs"/>
            </a:endParaRP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b="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Stress (4-8)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Sources de stress (9)</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Traumatisme secondaire ou par procuration et épuisement professionnel (10-12)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Signes de stress et de traumatisme (13)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Protection et soutien (14)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Gestion du stress et autoprotection (15-17)</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Autoprotection (18)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Protection et soutien de l'équipe (19)</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et diapositive Soutenir le personnel (20)</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Activité récapitulative (21)</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(22)</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Lorsqu'on parle de techniques d'autoprotection, il peut être facile de rejeter la responsabilité de la gestion du stress sur l’individu. Toutefois, il est important de se rappeler que les organisations/superviseurs ont également une responsabilité à l'égard des intervenants dans la mise en place de systèmes de soutien et de protection.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bien connaître les définitions et les sources de stress, ainsi que les ressources disponibles dans leur contexte local, par exemple les professionnels de la santé mentale.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stress, lorsqu'il est modéré, est une source importante de motivation dans la vie de tous les jours. Le stress devient un problème quand il est disproportionné ou qu'il s'accumule au-delà des ressources dont dispose une personne pour y faire face.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stress cumulatif, le stress à la suite d'un incident grave et le traumatisme secondaire ou par procuration sont des types courants de stress disproportionné dans la vie des intervenants.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stress se manifeste de différentes façons (stress physique, cognitif, émotionnel, spirituel/philosophique, comportemental) selon les personnes.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organisations/superviseurs et les individus ont une responsabilité dans la gestion du stress et le soutien au personnel. </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Les techniques psychosociales, telles que les exercices de respiration et de relaxation, peuvent également être utiles pour gérer le stress du personnel. </a:t>
            </a:r>
          </a:p>
          <a:p>
            <a:endParaRPr lang="fr-FR" sz="1200" kern="1200" dirty="0">
              <a:solidFill>
                <a:schemeClr val="tx1"/>
              </a:solidFill>
              <a:effectLst/>
              <a:latin typeface="+mn-lt"/>
              <a:ea typeface="+mn-ea"/>
              <a:cs typeface="+mn-cs"/>
            </a:endParaRPr>
          </a:p>
          <a:p>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solidFill>
                  <a:prstClr val="black"/>
                </a:solidFill>
              </a:rPr>
              <a:pPr/>
              <a:t>2</a:t>
            </a:fld>
            <a:endParaRPr lang="fr-FR">
              <a:solidFill>
                <a:prstClr val="black"/>
              </a:solidFill>
            </a:endParaRPr>
          </a:p>
        </p:txBody>
      </p:sp>
    </p:spTree>
    <p:extLst>
      <p:ext uri="{BB962C8B-B14F-4D97-AF65-F5344CB8AC3E}">
        <p14:creationId xmlns:p14="http://schemas.microsoft.com/office/powerpoint/2010/main"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fr-FR" smtClean="0"/>
              <a:t>Au niveau de la protection et du soutien de l'équipe, il est important de trouver et d'imposer du temps et de l'espace pour que le personnel puisse participer à des activités récréatives, de relaxation et de bien-être. Ce temps doit être structuré en programmes de travail afin qu'il soit considéré comme faisant partie du travail, et les superviseurs doivent encourager le personnel à y participer, même (et notamment) si la charge de travail est élevée. Les membres de l'équipe peuvent assurer de manière tournante la responsabilité de la planification d'activités simples. </a:t>
            </a:r>
          </a:p>
          <a:p>
            <a:endParaRPr lang="fr-FR" dirty="0"/>
          </a:p>
          <a:p>
            <a:r>
              <a:rPr lang="fr-FR" smtClean="0"/>
              <a:t>Vous pouvez également travailler avec d'autres personnes de votre équipe pour obtenir du soutien pour vos propres activités d'autoprotection et en être responsables. Au cours de la précédente activité, vous avez identifié des techniques que vous pouvez utiliser pour améliorer votre propre bien-être. En dehors de la formation, vous pouvez décider de partager ces techniques avec une personne de votre équipe (un(e) « collègue de bien-être ») en qui vous avez confiance afin qu'elle vous soutienne, fasse le point avec vous pour voir comment vous vous sentez et vous demande comment vous utilisez vos techniques. Cela est facultatif, mais il s'agit toutefois d'une mesure que les superviseurs doivent encourager et soutenir si le personnel a choisi de procéder ainsi.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20</a:t>
            </a:fld>
            <a:endParaRPr lang="fr-FR"/>
          </a:p>
        </p:txBody>
      </p:sp>
    </p:spTree>
    <p:extLst>
      <p:ext uri="{BB962C8B-B14F-4D97-AF65-F5344CB8AC3E}">
        <p14:creationId xmlns:p14="http://schemas.microsoft.com/office/powerpoint/2010/main" val="539241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maintenant parler des responsabilités organisationnelles/de supervision dans le cadre du soutien et de la protection du personnel. Certains d'entre vous sont peut-être des superviseurs, d'autres le seront peut-être à l'avenir. Je souhaite vous distribuer ce document qui présente une liste de conseils destinés aux managers. Les principales catégories sont présentées sur la diapositive. Prenez quelques minutes pour parcourir la liste. Pouvez-vous comparer les différents conseils de la liste avec les idées que vous avez identifiées ? Certains de ces conseils vous surprennent-ils ? Concernant les superviseurs présents dans la pièce, parmi ces conseils, y en a-t-il que vous suivez actuellement et que vous envisagez d'intégrer ?</a:t>
            </a:r>
          </a:p>
          <a:p>
            <a:endParaRPr lang="fr-FR" baseline="0" dirty="0"/>
          </a:p>
          <a:p>
            <a:pPr rtl="0" eaLnBrk="1" fontAlgn="t" latinLnBrk="0" hangingPunct="1"/>
            <a:r>
              <a:rPr lang="fr-FR" sz="1200" b="1" i="0" u="none" strike="noStrike" kern="1200" dirty="0">
                <a:solidFill>
                  <a:schemeClr val="tx1"/>
                </a:solidFill>
                <a:effectLst/>
                <a:latin typeface="+mn-lt"/>
              </a:rPr>
              <a:t>Protection quotidienne</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Créer un climat propice – Vérifiez régulièrement le bien-être du personnel, créez un environnement dans lequel le personnel se sent à l'aise pour partager des informations et ses inquiétudes avec vous. </a:t>
            </a:r>
            <a:endParaRPr lang="fr-FR" sz="1200" b="0" i="0" u="none" strike="noStrike" kern="1200" dirty="0">
              <a:solidFill>
                <a:schemeClr val="tx1"/>
              </a:solidFill>
              <a:effectLst/>
              <a:latin typeface="+mn-lt"/>
              <a:ea typeface="+mn-ea"/>
              <a:cs typeface="+mn-cs"/>
            </a:endParaRPr>
          </a:p>
          <a:p>
            <a:pPr marL="0" marR="0" indent="0" algn="l" defTabSz="914400" rtl="0" eaLnBrk="1" fontAlgn="t" latinLnBrk="0" hangingPunct="1">
              <a:lnSpc>
                <a:spcPct val="100000"/>
              </a:lnSpc>
              <a:spcBef>
                <a:spcPts val="0"/>
              </a:spcBef>
              <a:spcAft>
                <a:spcPts val="0"/>
              </a:spcAft>
              <a:buClrTx/>
              <a:buSzTx/>
              <a:buFontTx/>
              <a:buNone/>
              <a:tabLst/>
              <a:defRPr/>
            </a:pPr>
            <a:r>
              <a:rPr lang="fr-FR" sz="1200" b="0" i="0" u="none" strike="noStrike" kern="1200" dirty="0">
                <a:solidFill>
                  <a:schemeClr val="tx1"/>
                </a:solidFill>
                <a:effectLst/>
                <a:latin typeface="+mn-lt"/>
              </a:rPr>
              <a:t>Établir des routines – Notamment des réunions avec les superviseurs. Prévoyez du temps et des exercices pour la gestion du stress de l'équipe dans les programmes de travail/calendriers hebdomadaires.</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Gérer les informations – Partagez les informations et créez un climat de transparence.</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Surveiller la santé et le bien-être</a:t>
            </a:r>
          </a:p>
          <a:p>
            <a:pPr rtl="0" eaLnBrk="1" fontAlgn="t" latinLnBrk="0" hangingPunct="1"/>
            <a:r>
              <a:rPr lang="fr-FR" sz="1200" b="0" i="0" u="none" strike="noStrike" kern="1200" dirty="0">
                <a:solidFill>
                  <a:schemeClr val="tx1"/>
                </a:solidFill>
                <a:effectLst/>
                <a:latin typeface="+mn-lt"/>
              </a:rPr>
              <a:t>Veiller à l'alimentation – Soyez attentifs aux pauses déjeuner que prend l'intervenant, etc., et faites attention aux changements dans l'apparence/l'état de santé. </a:t>
            </a:r>
          </a:p>
          <a:p>
            <a:pPr rtl="0" eaLnBrk="1" fontAlgn="t" latinLnBrk="0" hangingPunct="1"/>
            <a:r>
              <a:rPr lang="fr-FR" sz="1200" b="0" i="0" u="none" strike="noStrike" kern="1200" dirty="0">
                <a:solidFill>
                  <a:schemeClr val="tx1"/>
                </a:solidFill>
                <a:effectLst/>
                <a:latin typeface="+mn-lt"/>
              </a:rPr>
              <a:t>Surveiller la consommation d'alcool</a:t>
            </a:r>
          </a:p>
          <a:p>
            <a:pPr rtl="0" eaLnBrk="1" fontAlgn="t" latinLnBrk="0" hangingPunct="1"/>
            <a:r>
              <a:rPr lang="fr-FR" sz="1200" b="0" i="0" u="none" strike="noStrike" kern="1200" dirty="0">
                <a:solidFill>
                  <a:schemeClr val="tx1"/>
                </a:solidFill>
                <a:effectLst/>
                <a:latin typeface="+mn-lt"/>
              </a:rPr>
              <a:t>Offrir la possibilité de pratiquer une activité physique</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Surveiller les niveaux de stress – Vous pouvez également organiser des exercices comme nous en avons discuté dans le module sur le soutien psychosocial (par exemple des techniques de relaxation, activités de respiration, etc.).</a:t>
            </a:r>
          </a:p>
          <a:p>
            <a:endParaRPr lang="fr-FR" dirty="0"/>
          </a:p>
          <a:p>
            <a:endParaRPr lang="fr-FR" dirty="0"/>
          </a:p>
          <a:p>
            <a:pPr rtl="0" eaLnBrk="1" fontAlgn="t" latinLnBrk="0" hangingPunct="1"/>
            <a:r>
              <a:rPr lang="fr-FR" sz="1200" b="1" i="0" u="none" strike="noStrike" kern="1200" dirty="0">
                <a:solidFill>
                  <a:schemeClr val="tx1"/>
                </a:solidFill>
                <a:effectLst/>
                <a:latin typeface="+mn-lt"/>
              </a:rPr>
              <a:t>Soutien en cas d'incidents critiques</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Faire attention aux employés souffrant en silence</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Tenir compte du personnel – Soyez souples en ce qui concerne la réaction des différentes personnes aux incidents critiques (mettez par exemple en place des horaires flexibles si possible, prévoyez des jours de congés si nécessaire, fournissez une supervision supplémentaire, etc.).</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Veiller à désamorcer les situations de tension – Donnez au personnel la possibilité de partager ses expériences et les facteurs de stress (par l'intermédiaire de la supervision, par exemple). </a:t>
            </a:r>
            <a:endParaRPr lang="fr-FR" sz="1200" b="0" i="0" u="none" strike="noStrike" kern="1200" dirty="0">
              <a:solidFill>
                <a:schemeClr val="tx1"/>
              </a:solidFill>
              <a:effectLst/>
              <a:latin typeface="+mn-lt"/>
              <a:ea typeface="+mn-ea"/>
              <a:cs typeface="+mn-cs"/>
            </a:endParaRPr>
          </a:p>
          <a:p>
            <a:pPr rtl="0" eaLnBrk="1" fontAlgn="t" latinLnBrk="0" hangingPunct="1"/>
            <a:r>
              <a:rPr lang="fr-FR" sz="1200" b="0" i="0" u="none" strike="noStrike" kern="1200" dirty="0">
                <a:solidFill>
                  <a:schemeClr val="tx1"/>
                </a:solidFill>
                <a:effectLst/>
                <a:latin typeface="+mn-lt"/>
              </a:rPr>
              <a:t>Proposer des interventions psychologiques – Mettez le personnel en relation avec des professionnels de la santé mentale, le cas échéant. </a:t>
            </a:r>
            <a:endParaRPr lang="fr-FR" sz="1200" b="0" i="0" u="none" strike="noStrike" kern="1200" dirty="0">
              <a:solidFill>
                <a:schemeClr val="tx1"/>
              </a:solidFill>
              <a:effectLst/>
              <a:latin typeface="+mn-lt"/>
              <a:ea typeface="+mn-ea"/>
              <a:cs typeface="+mn-cs"/>
            </a:endParaRPr>
          </a:p>
          <a:p>
            <a:endParaRPr lang="fr-FR" dirty="0"/>
          </a:p>
          <a:p>
            <a:r>
              <a:rPr lang="fr-FR" smtClean="0"/>
              <a:t>Vous devez également établir un processus destiné à faire des recommandations aux superviseurs concernant l'équipe, le travail et les problèmes, s'accompagnant d'un mécanisme de feedback clair et fonctionnel.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21</a:t>
            </a:fld>
            <a:endParaRPr lang="fr-FR"/>
          </a:p>
        </p:txBody>
      </p:sp>
    </p:spTree>
    <p:extLst>
      <p:ext uri="{BB962C8B-B14F-4D97-AF65-F5344CB8AC3E}">
        <p14:creationId xmlns:p14="http://schemas.microsoft.com/office/powerpoint/2010/main" val="3337249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Faisons maintenant la synthèse de tout cela. Je vais donner à chaque groupe une étude de cas d'un(e) collègue. Les groupes 1 et 3, vous utiliserez l'étude de cas 1. Les groupes 2 et 4, vous utiliserez l'étude de cas 2. Une fois que vous avez lu l'étude de cas, répondez en groupe aux questions de la diapositive concernant les sources, les types et les signes de stress, et indiquez quels sont les facteurs de risque et les facteurs de protection. Discutez ensuite des types de techniques d'autoprotection que vous pourriez conseiller à votre collègue pour favoriser son propre bien-être.</a:t>
            </a:r>
          </a:p>
          <a:p>
            <a:endParaRPr lang="fr-FR" baseline="0" dirty="0"/>
          </a:p>
          <a:p>
            <a:r>
              <a:rPr lang="fr-FR" b="1" baseline="0" dirty="0"/>
              <a:t>**Distribuez le document 19.5 - Activité récapitulative**</a:t>
            </a:r>
          </a:p>
          <a:p>
            <a:endParaRPr lang="fr-FR" baseline="0" dirty="0"/>
          </a:p>
          <a:p>
            <a:r>
              <a:rPr lang="fr-FR" smtClean="0"/>
              <a:t>Une fois que tous les groupes auront fini, nous reviendrons en discuter avec l'ensemble du groupe. Quelles sont les réponses des groupes à ces questions ? Les autres groupes ont-ils trouvé des réponses différentes ? </a:t>
            </a:r>
          </a:p>
          <a:p>
            <a:endParaRPr lang="fr-FR" baseline="0" dirty="0"/>
          </a:p>
          <a:p>
            <a:r>
              <a:rPr lang="fr-FR" smtClean="0"/>
              <a:t>N'oubliez pas que bien que les personnes aient la responsabilité de veiller à leur propre bien-être, les organisations ont également une responsabilité envers les intervenants, qui ne doivent pas être seuls à supporter le fardeau d'un travail très difficile. </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22</a:t>
            </a:fld>
            <a:endParaRPr lang="fr-FR"/>
          </a:p>
        </p:txBody>
      </p:sp>
    </p:spTree>
    <p:extLst>
      <p:ext uri="{BB962C8B-B14F-4D97-AF65-F5344CB8AC3E}">
        <p14:creationId xmlns:p14="http://schemas.microsoft.com/office/powerpoint/2010/main" val="1047210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smtClean="0"/>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smtClean="0"/>
              <a:t>-   Qu'avez-vous pensé de cette session ? </a:t>
            </a:r>
          </a:p>
          <a:p>
            <a:pPr marL="171450" indent="-171450" eaLnBrk="1" fontAlgn="auto" hangingPunct="1">
              <a:spcBef>
                <a:spcPts val="0"/>
              </a:spcBef>
              <a:spcAft>
                <a:spcPts val="0"/>
              </a:spcAft>
              <a:buFontTx/>
              <a:buChar char="-"/>
              <a:defRPr/>
            </a:pPr>
            <a:r>
              <a:rPr lang="fr-FR" smtClean="0"/>
              <a:t>Qu'est-ce que vous avez trouvé facile ? Qu'est-ce que vous avez trouvé difficile ? </a:t>
            </a:r>
          </a:p>
          <a:p>
            <a:pPr marL="171450" indent="-171450" eaLnBrk="1" fontAlgn="auto" hangingPunct="1">
              <a:spcBef>
                <a:spcPts val="0"/>
              </a:spcBef>
              <a:spcAft>
                <a:spcPts val="0"/>
              </a:spcAft>
              <a:buFontTx/>
              <a:buChar char="-"/>
              <a:defRPr/>
            </a:pPr>
            <a:r>
              <a:rPr lang="fr-FR" smtClean="0"/>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23</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dirty="0"/>
              <a:t>Acquérir des connaissances fondamentales sur le but et la fonction de la supervision. </a:t>
            </a:r>
          </a:p>
          <a:p>
            <a:r>
              <a:rPr lang="fr-FR" sz="1200" dirty="0"/>
              <a:t>Comprendre comment utiliser les divers outils de supervision pour évaluer la performance. </a:t>
            </a:r>
          </a:p>
          <a:p>
            <a:r>
              <a:rPr lang="fr-FR" sz="1200" dirty="0"/>
              <a:t> Décrire les différentes façons d'effectuer une supervision. </a:t>
            </a:r>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solidFill>
                  <a:prstClr val="black"/>
                </a:solidFill>
              </a:rPr>
              <a:pPr/>
              <a:t>3</a:t>
            </a:fld>
            <a:endParaRPr lang="fr-F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fr-FR" smtClean="0"/>
              <a:t>Pourquoi parlons-nous de stress ? En tant que travailleurs humanitaires, nous savons tous que les environnements dans lesquels nous travaillons et les survivantes avec lesquelles nous travaillons sont souvent soumis à une pression élevée et parfois à des situations traumatisantes. Cela est particulièrement vrai lorsque nous travaillons avec des survivantes de VBG. Nous travaillons au plus près des survivantes, nous écoutons leurs expériences de VBG et nous communiquons avec elles. Nous sommes également souvent très impliqués vis-à-vis de notre travail et des survivantes. Bien que cet engagement soit ce qui fait de nous de bons humanitaires, nous pouvons aussi être débordés et trop nous investir. </a:t>
            </a:r>
          </a:p>
          <a:p>
            <a:pPr>
              <a:spcBef>
                <a:spcPct val="0"/>
              </a:spcBef>
            </a:pPr>
            <a:endParaRPr lang="fr-FR" baseline="0" dirty="0"/>
          </a:p>
          <a:p>
            <a:pPr>
              <a:spcBef>
                <a:spcPct val="0"/>
              </a:spcBef>
            </a:pPr>
            <a:r>
              <a:rPr lang="fr-FR" smtClean="0"/>
              <a:t>Pour que nous puissions fournir les meilleurs soins et les meilleurs services aux survivantes, nous devons veiller à prendre soin de notre propre bien-être. Pour cela, nous devons connaître les facteurs de stress présents dans notre vie et la façon dont ils nous affectent, et apprendre les outils et les méthodes permettant de faire face au stress et de prévenir ses impacts négatifs.</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4</a:t>
            </a:fld>
            <a:endParaRPr lang="fr-FR"/>
          </a:p>
        </p:txBody>
      </p:sp>
    </p:spTree>
    <p:extLst>
      <p:ext uri="{BB962C8B-B14F-4D97-AF65-F5344CB8AC3E}">
        <p14:creationId xmlns:p14="http://schemas.microsoft.com/office/powerpoint/2010/main" val="1985450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Comment définissons-nous le stress ? Le stress est un état d'excitation psychologique et physique qui résulte d'une menace, d'une difficulté ou d'un changement dans un certain environnement. Il est important de savoir que le stress est une réaction naturelle et normale. Nous sommes tous exposés au stress et nous le gérons tous au quotidien. Mais que se passe-t-il quand le stress est supérieur à ce que nous sommes capables de gérer ? C'est ce que nous allons étudier par la suite.</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5</a:t>
            </a:fld>
            <a:endParaRPr lang="fr-FR"/>
          </a:p>
        </p:txBody>
      </p:sp>
    </p:spTree>
    <p:extLst>
      <p:ext uri="{BB962C8B-B14F-4D97-AF65-F5344CB8AC3E}">
        <p14:creationId xmlns:p14="http://schemas.microsoft.com/office/powerpoint/2010/main" val="3562176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venons de parler du stress quotidien, mais nous allons maintenant nous intéresser aux types de stress négatif, qui est un </a:t>
            </a:r>
            <a:r>
              <a:rPr lang="fr-FR" sz="1200" dirty="0"/>
              <a:t>stress qui dure trop longtemps, qui survient trop souvent ou qui est très grave. Il s'agit de la réaction à une difficulté, une demande, une menace ou un changement qui </a:t>
            </a:r>
            <a:r>
              <a:rPr lang="fr-FR" sz="1200" b="1" dirty="0"/>
              <a:t>dépasse nos capacités à y faire face et qui entraîne une détresse.</a:t>
            </a:r>
            <a:r>
              <a:rPr lang="fr-FR" smtClean="0"/>
              <a:t> </a:t>
            </a:r>
            <a:r>
              <a:rPr lang="fr-FR" sz="1200" b="0" baseline="0" dirty="0"/>
              <a:t>Ce qui le différencie du stress quotidien, c’est le type ou l'intensité du stress, ainsi que le dernier point souligné ici, à savoir qu'il dépasse notre capacité à faire face au stress ou à le gérer</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baseline="0" dirty="0"/>
              <a:t>Nous allons discuter aujourd'hui de trois types de stress négatif : le stress cumulatif, le stress à la suite d'un incident grave et le traumatisme secondaire ou par procuration. Ces types de stress traumatique sont tous les types que vous pouvez rencontrer dans le cadre de votre travail avec des survivantes de VBG, et il est important pour nous de les comprendre. Examinons chacun d'eux plus en détail.</a:t>
            </a:r>
            <a:endParaRPr lang="fr-FR" sz="1200" b="0" dirty="0">
              <a:cs typeface="Arial" panose="020B0604020202020204" pitchFamily="34" charset="0"/>
            </a:endParaRPr>
          </a:p>
        </p:txBody>
      </p:sp>
      <p:sp>
        <p:nvSpPr>
          <p:cNvPr id="4" name="Slide Number Placeholder 3"/>
          <p:cNvSpPr>
            <a:spLocks noGrp="1"/>
          </p:cNvSpPr>
          <p:nvPr>
            <p:ph type="sldNum" sz="quarter" idx="10"/>
          </p:nvPr>
        </p:nvSpPr>
        <p:spPr/>
        <p:txBody>
          <a:bodyPr/>
          <a:lstStyle/>
          <a:p>
            <a:fld id="{D013D684-F85B-4133-BA8C-3BFE77AAA7EA}" type="slidenum">
              <a:rPr lang="en-US" smtClean="0"/>
              <a:pPr/>
              <a:t>6</a:t>
            </a:fld>
            <a:endParaRPr lang="fr-FR"/>
          </a:p>
        </p:txBody>
      </p:sp>
    </p:spTree>
    <p:extLst>
      <p:ext uri="{BB962C8B-B14F-4D97-AF65-F5344CB8AC3E}">
        <p14:creationId xmlns:p14="http://schemas.microsoft.com/office/powerpoint/2010/main" val="692348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stress cumulatif résulte d'une exposition prolongée, cumulée et ininterrompue à divers facteurs de stress. Il s'agit de la forme la plus courante de stress rencontrée par les travailleurs humanitaires. Lorsqu'il n'est pas reconnu et bien géré, il peut entraîner un épuisement professionnel, ce dont nous discuterons plus en détail dans les diapositives suivantes. Examinons de plus près ce qui peut causer le stress cumulatif.</a:t>
            </a:r>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7</a:t>
            </a:fld>
            <a:endParaRPr lang="fr-FR"/>
          </a:p>
        </p:txBody>
      </p:sp>
    </p:spTree>
    <p:extLst>
      <p:ext uri="{BB962C8B-B14F-4D97-AF65-F5344CB8AC3E}">
        <p14:creationId xmlns:p14="http://schemas.microsoft.com/office/powerpoint/2010/main" val="290179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Comme nous en avons précédemment discuté, une autre forme de stress traumatique que vous pouvez rencontrer est le stress lié aux incidents critiques. Le stress lié aux incidents critiques est causé par des évènements extraordinaires qui provoquent un niveau de stress élevé chez presque toutes les personnes impliquées. Il est important, car bien que tout le monde ne vive pas le stress de la même façon, le stress lié aux incidents critiques est généralement considéré comme une réaction à un évènement face auquel presque toutes les personnes impliquées ont une réaction de stress. Il est considéré comme universel au niveau de l'impact qu'il peut avoir. Lorsque nous pensons à un « traumatisme », nous pensons en général aux évènements qui peuvent causer une réaction de stress grave. Il existe certains aspects clés du stress lié aux incidents critiques qu'il est important de noter : il est soudain et déstabilisant ; il implique une menace ou une perte réelle ou perçue ; il cause un sentiment de vulnérabilité, et il perturbe le sentiment d'avoir le contrôle et la perception du monde comme un lieu sûr et prévisible. </a:t>
            </a:r>
          </a:p>
          <a:p>
            <a:endParaRPr lang="fr-FR" baseline="0"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8</a:t>
            </a:fld>
            <a:endParaRPr lang="fr-FR"/>
          </a:p>
        </p:txBody>
      </p:sp>
    </p:spTree>
    <p:extLst>
      <p:ext uri="{BB962C8B-B14F-4D97-AF65-F5344CB8AC3E}">
        <p14:creationId xmlns:p14="http://schemas.microsoft.com/office/powerpoint/2010/main" val="525227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19.1 - Sources de stress**</a:t>
            </a:r>
          </a:p>
          <a:p>
            <a:endParaRPr lang="fr-FR" dirty="0"/>
          </a:p>
          <a:p>
            <a:endParaRPr lang="fr-FR" dirty="0"/>
          </a:p>
          <a:p>
            <a:r>
              <a:rPr lang="fr-FR" smtClean="0"/>
              <a:t>Je vais maintenant vous distribuer une description des diverses sources de stress qui peuvent entraîner un stress cumulatif. Vous verrez qu'elles sont divisées en deux catégories : internes et externes. Les sources internes font référence au stress qui résulte de nos caractéristiques personnelles. Les sources externes font référence aux facteurs de stress liés à l'environnement, tels que les conditions de travail, les facteurs organisationnels, le type de travail que vous exercez ou les personnes avec lesquelles nous travaillons, survivantes ou collègues. Rappelez-vous que vous pouvez rencontrer plusieurs de ces facteurs de stress. Par ailleurs, les personnes qui rencontrent ces facteurs de stress ne subissent pas toutes un stress cumulatif ou ne le vivent pas toutes de la même manière. En regardant cette liste, y en a-t-il qui vous surprennent ? Souhaiteriez-vous en ajouter ?</a:t>
            </a:r>
          </a:p>
          <a:p>
            <a:endParaRPr lang="fr-FR" dirty="0"/>
          </a:p>
          <a:p>
            <a:endParaRPr lang="fr-FR" dirty="0"/>
          </a:p>
        </p:txBody>
      </p:sp>
      <p:sp>
        <p:nvSpPr>
          <p:cNvPr id="4" name="Slide Number Placeholder 3"/>
          <p:cNvSpPr>
            <a:spLocks noGrp="1"/>
          </p:cNvSpPr>
          <p:nvPr>
            <p:ph type="sldNum" sz="quarter" idx="10"/>
          </p:nvPr>
        </p:nvSpPr>
        <p:spPr/>
        <p:txBody>
          <a:bodyPr/>
          <a:lstStyle/>
          <a:p>
            <a:fld id="{D013D684-F85B-4133-BA8C-3BFE77AAA7EA}" type="slidenum">
              <a:rPr lang="en-US" smtClean="0"/>
              <a:pPr/>
              <a:t>9</a:t>
            </a:fld>
            <a:endParaRPr lang="fr-FR"/>
          </a:p>
        </p:txBody>
      </p:sp>
    </p:spTree>
    <p:extLst>
      <p:ext uri="{BB962C8B-B14F-4D97-AF65-F5344CB8AC3E}">
        <p14:creationId xmlns:p14="http://schemas.microsoft.com/office/powerpoint/2010/main" val="1407325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200" dirty="0">
                <a:solidFill>
                  <a:prstClr val="black"/>
                </a:solidFill>
              </a:rPr>
              <a:t>FORMATION INTER-AGENCE SUR LA GESTION DES CAS 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34748" y="1468134"/>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Sources de stress </a:t>
            </a:r>
          </a:p>
        </p:txBody>
      </p:sp>
      <p:sp>
        <p:nvSpPr>
          <p:cNvPr id="5" name="Content Placeholder 4"/>
          <p:cNvSpPr>
            <a:spLocks noGrp="1"/>
          </p:cNvSpPr>
          <p:nvPr>
            <p:ph idx="1"/>
          </p:nvPr>
        </p:nvSpPr>
        <p:spPr/>
        <p:txBody>
          <a:bodyPr/>
          <a:lstStyle/>
          <a:p>
            <a:r>
              <a:rPr lang="fr-FR" sz="2400" dirty="0">
                <a:solidFill>
                  <a:schemeClr val="tx1"/>
                </a:solidFill>
              </a:rPr>
              <a:t>Individuellement, remplissez la carte des sources de stress en vous servant du document concernant les sources courantes comme d'un guide. Quels sont, selon vous, les principaux facteurs de stress dans votre travail ? </a:t>
            </a:r>
          </a:p>
          <a:p>
            <a:endParaRPr lang="fr-FR" sz="2400" dirty="0">
              <a:solidFill>
                <a:schemeClr val="tx1"/>
              </a:solidFill>
            </a:endParaRPr>
          </a:p>
        </p:txBody>
      </p:sp>
      <p:sp>
        <p:nvSpPr>
          <p:cNvPr id="6" name="Content Placeholder 2"/>
          <p:cNvSpPr txBox="1">
            <a:spLocks/>
          </p:cNvSpPr>
          <p:nvPr/>
        </p:nvSpPr>
        <p:spPr>
          <a:xfrm>
            <a:off x="6443623" y="1693350"/>
            <a:ext cx="5106694"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marL="0" indent="0" algn="ctr">
              <a:buFont typeface="Tw Cen MT" panose="020B0602020104020603" pitchFamily="34" charset="0"/>
              <a:buNone/>
            </a:pPr>
            <a:endParaRPr lang="en-US" sz="2800" dirty="0">
              <a:cs typeface="Arial" panose="020B0604020202020204" pitchFamily="34" charset="0"/>
            </a:endParaRPr>
          </a:p>
        </p:txBody>
      </p:sp>
    </p:spTree>
    <p:extLst>
      <p:ext uri="{BB962C8B-B14F-4D97-AF65-F5344CB8AC3E}">
        <p14:creationId xmlns:p14="http://schemas.microsoft.com/office/powerpoint/2010/main" val="2499480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fr-FR" smtClean="0"/>
              <a:t>Traumatisme secondaire (vicariant) ou par procuration</a:t>
            </a:r>
          </a:p>
        </p:txBody>
      </p:sp>
      <p:sp>
        <p:nvSpPr>
          <p:cNvPr id="3" name="Content Placeholder 2"/>
          <p:cNvSpPr>
            <a:spLocks noGrp="1"/>
          </p:cNvSpPr>
          <p:nvPr>
            <p:ph idx="1"/>
          </p:nvPr>
        </p:nvSpPr>
        <p:spPr/>
        <p:txBody>
          <a:bodyPr>
            <a:normAutofit fontScale="77500" lnSpcReduction="20000"/>
          </a:bodyPr>
          <a:lstStyle/>
          <a:p>
            <a:pPr marL="0" indent="0">
              <a:buNone/>
            </a:pPr>
            <a:r>
              <a:rPr lang="fr-FR" sz="2400" dirty="0">
                <a:solidFill>
                  <a:schemeClr val="tx1"/>
                </a:solidFill>
              </a:rPr>
              <a:t>Le traumatisme vicariant, également appelé </a:t>
            </a:r>
            <a:r>
              <a:rPr lang="fr-FR" sz="2400" b="1" dirty="0">
                <a:solidFill>
                  <a:schemeClr val="tx1"/>
                </a:solidFill>
              </a:rPr>
              <a:t>traumatisme par procuration ou traumatisme secondaire </a:t>
            </a:r>
            <a:r>
              <a:rPr lang="fr-FR" sz="2400" dirty="0">
                <a:solidFill>
                  <a:schemeClr val="tx1"/>
                </a:solidFill>
              </a:rPr>
              <a:t>ou </a:t>
            </a:r>
            <a:r>
              <a:rPr lang="fr-FR" sz="2400" b="1" dirty="0">
                <a:solidFill>
                  <a:schemeClr val="tx1"/>
                </a:solidFill>
              </a:rPr>
              <a:t> indirecte</a:t>
            </a:r>
            <a:r>
              <a:rPr lang="fr-FR" sz="2400" dirty="0">
                <a:solidFill>
                  <a:schemeClr val="tx1"/>
                </a:solidFill>
              </a:rPr>
              <a:t>, est un processus de changement qui se produit lorsque l'intervenant commence à s'identifier aux survivantes avec lesquelles il travaille et qui modifie ses pensées, ses sentiments et ses comportements de telle sorte qu'ils sont :</a:t>
            </a:r>
          </a:p>
          <a:p>
            <a:pPr marL="268288" indent="-268288">
              <a:buFont typeface="Arial" panose="020B0604020202020204" pitchFamily="34" charset="0"/>
              <a:buChar char="•"/>
            </a:pPr>
            <a:r>
              <a:rPr lang="fr-FR" sz="2400" dirty="0">
                <a:solidFill>
                  <a:schemeClr val="tx1"/>
                </a:solidFill>
              </a:rPr>
              <a:t>Identiques à ceux des survivantes de traumatisme</a:t>
            </a:r>
          </a:p>
          <a:p>
            <a:pPr marL="268288" indent="-268288">
              <a:buFont typeface="Arial" panose="020B0604020202020204" pitchFamily="34" charset="0"/>
              <a:buChar char="•"/>
            </a:pPr>
            <a:r>
              <a:rPr lang="fr-FR" sz="2400" dirty="0">
                <a:solidFill>
                  <a:schemeClr val="tx1"/>
                </a:solidFill>
              </a:rPr>
              <a:t>Issus des expériences des survivantes</a:t>
            </a:r>
          </a:p>
          <a:p>
            <a:pPr marL="268288" indent="-268288">
              <a:buFont typeface="Arial" panose="020B0604020202020204" pitchFamily="34" charset="0"/>
              <a:buChar char="•"/>
            </a:pPr>
            <a:r>
              <a:rPr lang="fr-FR" sz="2400" dirty="0">
                <a:solidFill>
                  <a:schemeClr val="tx1"/>
                </a:solidFill>
              </a:rPr>
              <a:t>Transmis des survivantes aux intervenants</a:t>
            </a:r>
          </a:p>
          <a:p>
            <a:pPr marL="0" indent="0">
              <a:buNone/>
            </a:pPr>
            <a:r>
              <a:rPr lang="fr-FR" sz="2400" dirty="0">
                <a:solidFill>
                  <a:schemeClr val="tx1"/>
                </a:solidFill>
              </a:rPr>
              <a:t>Au fil du temps, cela peut modifier votre bien-être physique, psychologique, émotionnel et spirituel. </a:t>
            </a:r>
          </a:p>
          <a:p>
            <a:pPr marL="0" indent="0">
              <a:buNone/>
            </a:pPr>
            <a:r>
              <a:rPr lang="fr-FR" sz="2400" dirty="0">
                <a:solidFill>
                  <a:schemeClr val="tx1"/>
                </a:solidFill>
              </a:rPr>
              <a:t>Cela peut donner lieu à des attentes très élevées, et éventuellement irréalistes, de vous-même et des autres</a:t>
            </a:r>
          </a:p>
        </p:txBody>
      </p:sp>
    </p:spTree>
    <p:extLst>
      <p:ext uri="{BB962C8B-B14F-4D97-AF65-F5344CB8AC3E}">
        <p14:creationId xmlns:p14="http://schemas.microsoft.com/office/powerpoint/2010/main" val="417349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fr-FR" smtClean="0"/>
              <a:t>Épuisement professionnel</a:t>
            </a:r>
          </a:p>
        </p:txBody>
      </p:sp>
      <p:sp>
        <p:nvSpPr>
          <p:cNvPr id="3" name="Content Placeholder 2"/>
          <p:cNvSpPr>
            <a:spLocks noGrp="1"/>
          </p:cNvSpPr>
          <p:nvPr>
            <p:ph idx="1"/>
          </p:nvPr>
        </p:nvSpPr>
        <p:spPr>
          <a:xfrm>
            <a:off x="979333" y="2107581"/>
            <a:ext cx="9720262" cy="4022725"/>
          </a:xfrm>
        </p:spPr>
        <p:txBody>
          <a:bodyPr>
            <a:normAutofit fontScale="92500" lnSpcReduction="10000"/>
          </a:bodyPr>
          <a:lstStyle/>
          <a:p>
            <a:pPr marL="0" indent="0">
              <a:buNone/>
            </a:pPr>
            <a:r>
              <a:rPr lang="fr-FR" sz="2400" dirty="0">
                <a:solidFill>
                  <a:schemeClr val="tx1"/>
                </a:solidFill>
              </a:rPr>
              <a:t>Il s'agit d'un type de réaction au stress cumulatif qui survient après une exposition prolongée aux facteurs de stress professionnel, tels que ceux qui ont été identifiés comme des sources de stress cumulatif.</a:t>
            </a:r>
          </a:p>
          <a:p>
            <a:pPr marL="0" indent="0">
              <a:buNone/>
            </a:pPr>
            <a:r>
              <a:rPr lang="fr-FR" sz="2400" dirty="0">
                <a:solidFill>
                  <a:schemeClr val="tx1"/>
                </a:solidFill>
              </a:rPr>
              <a:t>Il s'agit d'un processus et non d'un évènement unique. </a:t>
            </a:r>
          </a:p>
          <a:p>
            <a:pPr marL="0" indent="0">
              <a:buNone/>
            </a:pPr>
            <a:r>
              <a:rPr lang="fr-FR" sz="2400" dirty="0">
                <a:solidFill>
                  <a:schemeClr val="tx1"/>
                </a:solidFill>
              </a:rPr>
              <a:t>Il survient lors d'une exposition prolongée à des situations émotionnellement exigeantes sans soutien approprié, épuisant petit à petit les ressources naturelles d'une personne, et l'empêchant ainsi de gérer le stress et les contraintes.</a:t>
            </a:r>
          </a:p>
          <a:p>
            <a:pPr marL="0" indent="0">
              <a:buNone/>
            </a:pPr>
            <a:r>
              <a:rPr lang="fr-FR" sz="2400" dirty="0">
                <a:solidFill>
                  <a:schemeClr val="tx1"/>
                </a:solidFill>
              </a:rPr>
              <a:t>Comme les signes de stress, les signes d'épuisement professionnel peuvent se manifester de différentes manières selon les personnes.</a:t>
            </a:r>
          </a:p>
          <a:p>
            <a:pPr marL="0" indent="0">
              <a:buNone/>
            </a:pPr>
            <a:endParaRPr lang="fr-FR" sz="2400" dirty="0">
              <a:solidFill>
                <a:schemeClr val="tx1"/>
              </a:solidFill>
              <a:cs typeface="Arial" panose="020B0604020202020204" pitchFamily="34" charset="0"/>
            </a:endParaRPr>
          </a:p>
          <a:p>
            <a:pPr marL="0" indent="0">
              <a:buNone/>
            </a:pPr>
            <a:endParaRPr lang="fr-FR" sz="2400" dirty="0">
              <a:solidFill>
                <a:schemeClr val="tx1"/>
              </a:solidFill>
              <a:cs typeface="Arial" panose="020B0604020202020204" pitchFamily="34" charset="0"/>
            </a:endParaRPr>
          </a:p>
        </p:txBody>
      </p:sp>
      <p:sp>
        <p:nvSpPr>
          <p:cNvPr id="4" name="TextBox 3"/>
          <p:cNvSpPr txBox="1"/>
          <p:nvPr/>
        </p:nvSpPr>
        <p:spPr>
          <a:xfrm>
            <a:off x="7573617" y="6400800"/>
            <a:ext cx="2863156" cy="276999"/>
          </a:xfrm>
          <a:prstGeom prst="rect">
            <a:avLst/>
          </a:prstGeom>
          <a:noFill/>
        </p:spPr>
        <p:txBody>
          <a:bodyPr wrap="square" rtlCol="0">
            <a:spAutoFit/>
          </a:bodyPr>
          <a:lstStyle/>
          <a:p>
            <a:pPr algn="r"/>
            <a:r>
              <a:rPr lang="fr-FR" sz="1200" dirty="0"/>
              <a:t>Headington Institute, 2008</a:t>
            </a:r>
          </a:p>
        </p:txBody>
      </p:sp>
    </p:spTree>
    <p:extLst>
      <p:ext uri="{BB962C8B-B14F-4D97-AF65-F5344CB8AC3E}">
        <p14:creationId xmlns:p14="http://schemas.microsoft.com/office/powerpoint/2010/main" val="3708044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Signes de stress et de traumatisme</a:t>
            </a:r>
          </a:p>
        </p:txBody>
      </p:sp>
      <p:sp>
        <p:nvSpPr>
          <p:cNvPr id="3" name="Content Placeholder 2"/>
          <p:cNvSpPr>
            <a:spLocks noGrp="1"/>
          </p:cNvSpPr>
          <p:nvPr>
            <p:ph idx="1"/>
          </p:nvPr>
        </p:nvSpPr>
        <p:spPr>
          <a:xfrm>
            <a:off x="1025913" y="2241395"/>
            <a:ext cx="4707789" cy="4022725"/>
          </a:xfrm>
        </p:spPr>
        <p:txBody>
          <a:bodyPr>
            <a:normAutofit lnSpcReduction="10000"/>
          </a:bodyPr>
          <a:lstStyle/>
          <a:p>
            <a:r>
              <a:rPr lang="fr-FR" dirty="0">
                <a:solidFill>
                  <a:schemeClr val="tx1"/>
                </a:solidFill>
              </a:rPr>
              <a:t>Il existe de nombreux signes de stress différents, et ils se manifestent de différentes manières selon les caractéristiques de la personne et du facteur de stress.</a:t>
            </a:r>
          </a:p>
          <a:p>
            <a:r>
              <a:rPr lang="fr-FR" dirty="0">
                <a:solidFill>
                  <a:schemeClr val="tx1"/>
                </a:solidFill>
              </a:rPr>
              <a:t>Ils peuvent être physiques, cognitifs, émotionnels, comportementaux ou spirituels/philosophiques.</a:t>
            </a:r>
          </a:p>
          <a:p>
            <a:r>
              <a:rPr lang="fr-FR" dirty="0">
                <a:solidFill>
                  <a:schemeClr val="tx1"/>
                </a:solidFill>
              </a:rPr>
              <a:t>Ils peuvent apparaître immédiatement ou ultérieurement.</a:t>
            </a:r>
          </a:p>
        </p:txBody>
      </p:sp>
      <p:graphicFrame>
        <p:nvGraphicFramePr>
          <p:cNvPr id="4" name="Diagram 3"/>
          <p:cNvGraphicFramePr/>
          <p:nvPr>
            <p:extLst>
              <p:ext uri="{D42A27DB-BD31-4B8C-83A1-F6EECF244321}">
                <p14:modId xmlns:p14="http://schemas.microsoft.com/office/powerpoint/2010/main" val="3610045660"/>
              </p:ext>
            </p:extLst>
          </p:nvPr>
        </p:nvGraphicFramePr>
        <p:xfrm>
          <a:off x="5101421" y="1243584"/>
          <a:ext cx="7669049" cy="561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8169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Signes de stress et de traumatisme </a:t>
            </a:r>
          </a:p>
        </p:txBody>
      </p:sp>
      <p:sp>
        <p:nvSpPr>
          <p:cNvPr id="3" name="Content Placeholder 2"/>
          <p:cNvSpPr>
            <a:spLocks noGrp="1"/>
          </p:cNvSpPr>
          <p:nvPr>
            <p:ph idx="1"/>
          </p:nvPr>
        </p:nvSpPr>
        <p:spPr/>
        <p:txBody>
          <a:bodyPr>
            <a:normAutofit/>
          </a:bodyPr>
          <a:lstStyle/>
          <a:p>
            <a:pPr marL="0" indent="0">
              <a:buNone/>
            </a:pPr>
            <a:r>
              <a:rPr lang="fr-FR" sz="2400" dirty="0"/>
              <a:t>Formez cinq groupes. Chaque groupe se verra attribuer un aspect différent dans lequel peut se manifester une réaction de stress. Par groupes, réfléchissez aux réactions qui peuvent se manifester. N'oubliez pas de réfléchir au stress cumulatif et au stress à la suite d'un incident grave. </a:t>
            </a:r>
          </a:p>
        </p:txBody>
      </p:sp>
    </p:spTree>
    <p:extLst>
      <p:ext uri="{BB962C8B-B14F-4D97-AF65-F5344CB8AC3E}">
        <p14:creationId xmlns:p14="http://schemas.microsoft.com/office/powerpoint/2010/main" val="2194964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Activité : </a:t>
            </a:r>
            <a:r>
              <a:t/>
            </a:r>
            <a:br/>
            <a:r>
              <a:rPr lang="fr-FR" smtClean="0"/>
              <a:t>Protection et soutien</a:t>
            </a:r>
          </a:p>
        </p:txBody>
      </p:sp>
      <p:sp>
        <p:nvSpPr>
          <p:cNvPr id="3" name="Content Placeholder 2"/>
          <p:cNvSpPr>
            <a:spLocks noGrp="1"/>
          </p:cNvSpPr>
          <p:nvPr>
            <p:ph idx="1"/>
          </p:nvPr>
        </p:nvSpPr>
        <p:spPr/>
        <p:txBody>
          <a:bodyPr>
            <a:normAutofit fontScale="77500" lnSpcReduction="20000"/>
          </a:bodyPr>
          <a:lstStyle/>
          <a:p>
            <a:pPr>
              <a:buFont typeface="Arial" pitchFamily="34" charset="0"/>
              <a:buChar char="•"/>
            </a:pPr>
            <a:r>
              <a:rPr lang="fr-FR" sz="2800" dirty="0"/>
              <a:t>Par petits groupes, discutez 1) de ce que vous pouvez faire pour prendre soin de vous, 2) de ce que les membres de votre équipe peuvent faire ensemble pour prendre soin les uns des autres et se soutenir, et 3) de ce que </a:t>
            </a:r>
            <a:r>
              <a:rPr lang="fr-FR" sz="2800" dirty="0" smtClean="0"/>
              <a:t>votre organisation/ superviseur peut faire </a:t>
            </a:r>
            <a:r>
              <a:rPr lang="fr-FR" sz="2800" dirty="0"/>
              <a:t>pour améliorer votre bien-être. </a:t>
            </a:r>
          </a:p>
          <a:p>
            <a:pPr>
              <a:buFont typeface="Arial" pitchFamily="34" charset="0"/>
              <a:buChar char="•"/>
            </a:pPr>
            <a:r>
              <a:rPr lang="fr-FR" sz="2800" dirty="0"/>
              <a:t>Après quelques minutes, nous reviendrons en discuter avec l'ensemble du groupe.</a:t>
            </a:r>
          </a:p>
        </p:txBody>
      </p:sp>
    </p:spTree>
    <p:extLst>
      <p:ext uri="{BB962C8B-B14F-4D97-AF65-F5344CB8AC3E}">
        <p14:creationId xmlns:p14="http://schemas.microsoft.com/office/powerpoint/2010/main" val="1741692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Autoprotection</a:t>
            </a:r>
          </a:p>
        </p:txBody>
      </p:sp>
      <p:sp>
        <p:nvSpPr>
          <p:cNvPr id="3" name="Content Placeholder 2"/>
          <p:cNvSpPr>
            <a:spLocks noGrp="1"/>
          </p:cNvSpPr>
          <p:nvPr>
            <p:ph idx="1"/>
          </p:nvPr>
        </p:nvSpPr>
        <p:spPr/>
        <p:txBody>
          <a:bodyPr>
            <a:normAutofit fontScale="85000" lnSpcReduction="20000"/>
          </a:bodyPr>
          <a:lstStyle/>
          <a:p>
            <a:r>
              <a:rPr lang="fr-FR" b="1" i="1" dirty="0"/>
              <a:t>A </a:t>
            </a:r>
            <a:r>
              <a:rPr lang="fr-FR" i="1" dirty="0"/>
              <a:t>– </a:t>
            </a:r>
            <a:r>
              <a:rPr lang="fr-FR" b="1" i="1" dirty="0"/>
              <a:t>Attention </a:t>
            </a:r>
            <a:r>
              <a:rPr lang="fr-FR" i="1" dirty="0"/>
              <a:t>– </a:t>
            </a:r>
            <a:r>
              <a:rPr lang="fr-FR" smtClean="0"/>
              <a:t>Soyez attentifs à vos besoins, vos limites, vos émotions et vos ressources. Pratiquez l’acceptation de soi. Recherchez des signes précoces de stress et de traumatisme secondaire afin de pouvoir vous concentrer sur l'autoprotection, ce qui évitera d'autres problèmes. Prenez l'habitude de « vous auto-contrôler ». </a:t>
            </a:r>
          </a:p>
          <a:p>
            <a:r>
              <a:rPr lang="fr-FR" b="1" i="1" dirty="0"/>
              <a:t>B </a:t>
            </a:r>
            <a:r>
              <a:rPr lang="fr-FR" i="1" dirty="0"/>
              <a:t>– </a:t>
            </a:r>
            <a:r>
              <a:rPr lang="fr-FR" b="1" i="1" dirty="0"/>
              <a:t>Balance </a:t>
            </a:r>
            <a:r>
              <a:rPr lang="fr-FR" smtClean="0"/>
              <a:t>– Maintenir un équilibre salutaire entre vos activités. Tentez de trouver un équilibre entre travail, vie familiale, repos et loisirs. Rappelez-vous que vous méritez d'avoir une vie intéressante et agréable en dehors du travail. </a:t>
            </a:r>
          </a:p>
          <a:p>
            <a:r>
              <a:rPr lang="fr-FR" b="1" i="1" dirty="0"/>
              <a:t>C </a:t>
            </a:r>
            <a:r>
              <a:rPr lang="fr-FR" i="1" dirty="0"/>
              <a:t>– </a:t>
            </a:r>
            <a:r>
              <a:rPr lang="fr-FR" b="1" i="1" dirty="0"/>
              <a:t>Connexion </a:t>
            </a:r>
            <a:r>
              <a:rPr lang="fr-FR" i="1" dirty="0"/>
              <a:t>– </a:t>
            </a:r>
            <a:r>
              <a:rPr lang="fr-FR" smtClean="0"/>
              <a:t>Maintenir des relations cordiales. Établir des relations positives avec vos collègues, vos amis et votre famille pour obtenir du soutien et éviter l'isolement. La communication avec les autres rompt le silence de la douleur non avouée. Les relations peuvent également accroître le sentiment d'espoir. </a:t>
            </a:r>
          </a:p>
          <a:p>
            <a:r>
              <a:rPr lang="fr-FR" smtClean="0"/>
              <a:t>(</a:t>
            </a:r>
            <a:r>
              <a:rPr lang="fr-FR" i="1" dirty="0"/>
              <a:t>Adapté de : Consortium sur la santé reproductive dans les situations de crise, « Autoprotection et gestion du stress ») </a:t>
            </a:r>
            <a:endParaRPr lang="fr-FR" dirty="0"/>
          </a:p>
        </p:txBody>
      </p:sp>
    </p:spTree>
    <p:extLst>
      <p:ext uri="{BB962C8B-B14F-4D97-AF65-F5344CB8AC3E}">
        <p14:creationId xmlns:p14="http://schemas.microsoft.com/office/powerpoint/2010/main" val="2094040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Techniques d'autoprotection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0705700"/>
              </p:ext>
            </p:extLst>
          </p:nvPr>
        </p:nvGraphicFramePr>
        <p:xfrm>
          <a:off x="1023938" y="1746818"/>
          <a:ext cx="9720739" cy="4552862"/>
        </p:xfrm>
        <a:graphic>
          <a:graphicData uri="http://schemas.openxmlformats.org/drawingml/2006/table">
            <a:tbl>
              <a:tblPr firstRow="1" bandRow="1">
                <a:tableStyleId>{C083E6E3-FA7D-4D7B-A595-EF9225AFEA82}</a:tableStyleId>
              </a:tblPr>
              <a:tblGrid>
                <a:gridCol w="2318049">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0"/>
                    </a:ext>
                  </a:extLst>
                </a:gridCol>
                <a:gridCol w="4012705">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1"/>
                    </a:ext>
                  </a:extLst>
                </a:gridCol>
                <a:gridCol w="3389985">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2"/>
                    </a:ext>
                  </a:extLst>
                </a:gridCol>
              </a:tblGrid>
              <a:tr h="345285">
                <a:tc>
                  <a:txBody>
                    <a:bodyPr/>
                    <a:lstStyle/>
                    <a:p>
                      <a:r>
                        <a:rPr dirty="0"/>
                        <a:t>Physique</a:t>
                      </a:r>
                    </a:p>
                  </a:txBody>
                  <a:tcPr marL="84029" marR="84029"/>
                </a:tc>
                <a:tc>
                  <a:txBody>
                    <a:bodyPr/>
                    <a:lstStyle/>
                    <a:p>
                      <a:r>
                        <a:t>Émotionnelle/Relationnelle</a:t>
                      </a:r>
                    </a:p>
                  </a:txBody>
                  <a:tcPr marL="84029" marR="84029"/>
                </a:tc>
                <a:tc>
                  <a:txBody>
                    <a:bodyPr/>
                    <a:lstStyle/>
                    <a:p>
                      <a:r>
                        <a:t>Spirituelle</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0"/>
                  </a:ext>
                </a:extLst>
              </a:tr>
              <a:tr h="575475">
                <a:tc>
                  <a:txBody>
                    <a:bodyPr/>
                    <a:lstStyle/>
                    <a:p>
                      <a:r>
                        <a:rPr lang="en-US" sz="1200" dirty="0"/>
                        <a:t>Activité physique régulière</a:t>
                      </a:r>
                    </a:p>
                  </a:txBody>
                  <a:tcPr marL="84029" marR="84029"/>
                </a:tc>
                <a:tc>
                  <a:txBody>
                    <a:bodyPr/>
                    <a:lstStyle/>
                    <a:p>
                      <a:r>
                        <a:rPr lang="en-US" sz="1200" dirty="0"/>
                        <a:t>Entretenir les relations</a:t>
                      </a:r>
                    </a:p>
                  </a:txBody>
                  <a:tcPr marL="84029" marR="84029"/>
                </a:tc>
                <a:tc>
                  <a:txBody>
                    <a:bodyPr/>
                    <a:lstStyle/>
                    <a:p>
                      <a:r>
                        <a:rPr lang="en-US" sz="1200" dirty="0"/>
                        <a:t>Connaître vos valeurs/Savoir où trouver le sens de la vie</a:t>
                      </a:r>
                      <a:endParaRPr lang="fr-FR" sz="1200" dirty="0"/>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1"/>
                  </a:ext>
                </a:extLst>
              </a:tr>
              <a:tr h="575475">
                <a:tc>
                  <a:txBody>
                    <a:bodyPr/>
                    <a:lstStyle/>
                    <a:p>
                      <a:r>
                        <a:rPr lang="en-US" sz="1200" dirty="0"/>
                        <a:t>Dormir</a:t>
                      </a:r>
                    </a:p>
                  </a:txBody>
                  <a:tcPr marL="84029" marR="84029"/>
                </a:tc>
                <a:tc>
                  <a:txBody>
                    <a:bodyPr/>
                    <a:lstStyle/>
                    <a:p>
                      <a:r>
                        <a:rPr lang="en-US" sz="1200" dirty="0"/>
                        <a:t>Être en contact avec sa famille/ses amis</a:t>
                      </a:r>
                    </a:p>
                  </a:txBody>
                  <a:tcPr marL="84029" marR="84029"/>
                </a:tc>
                <a:tc>
                  <a:txBody>
                    <a:bodyPr/>
                    <a:lstStyle/>
                    <a:p>
                      <a:r>
                        <a:rPr lang="en-US" sz="1200" dirty="0"/>
                        <a:t>Partager un projet commun et une destinée commune</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2"/>
                  </a:ext>
                </a:extLst>
              </a:tr>
              <a:tr h="575475">
                <a:tc>
                  <a:txBody>
                    <a:bodyPr/>
                    <a:lstStyle/>
                    <a:p>
                      <a:r>
                        <a:rPr lang="en-US" sz="1200" dirty="0"/>
                        <a:t>Manger sainement</a:t>
                      </a:r>
                    </a:p>
                  </a:txBody>
                  <a:tcPr marL="84029" marR="84029"/>
                </a:tc>
                <a:tc>
                  <a:txBody>
                    <a:bodyPr/>
                    <a:lstStyle/>
                    <a:p>
                      <a:r>
                        <a:rPr lang="en-US" sz="1200" dirty="0"/>
                        <a:t>Parler</a:t>
                      </a:r>
                    </a:p>
                  </a:txBody>
                  <a:tcPr marL="84029" marR="84029"/>
                </a:tc>
                <a:tc>
                  <a:txBody>
                    <a:bodyPr/>
                    <a:lstStyle/>
                    <a:p>
                      <a:r>
                        <a:rPr lang="en-US" sz="1200" dirty="0"/>
                        <a:t>Prier, lire, méditer régulièrement</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3"/>
                  </a:ext>
                </a:extLst>
              </a:tr>
              <a:tr h="356302">
                <a:tc>
                  <a:txBody>
                    <a:bodyPr/>
                    <a:lstStyle/>
                    <a:p>
                      <a:r>
                        <a:rPr lang="en-US" sz="1200" dirty="0"/>
                        <a:t>Boire de l'eau</a:t>
                      </a:r>
                    </a:p>
                  </a:txBody>
                  <a:tcPr marL="84029" marR="84029"/>
                </a:tc>
                <a:tc>
                  <a:txBody>
                    <a:bodyPr/>
                    <a:lstStyle/>
                    <a:p>
                      <a:r>
                        <a:rPr lang="en-US" sz="1200" dirty="0"/>
                        <a:t>Groupe de soutien continu</a:t>
                      </a:r>
                    </a:p>
                  </a:txBody>
                  <a:tcPr marL="84029" marR="84029"/>
                </a:tc>
                <a:tc>
                  <a:txBody>
                    <a:bodyPr/>
                    <a:lstStyle/>
                    <a:p>
                      <a:r>
                        <a:rPr lang="en-US" sz="1200" dirty="0"/>
                        <a:t>Conversations spirituellement constructives</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4"/>
                  </a:ext>
                </a:extLst>
              </a:tr>
              <a:tr h="409904">
                <a:tc>
                  <a:txBody>
                    <a:bodyPr/>
                    <a:lstStyle/>
                    <a:p>
                      <a:r>
                        <a:rPr lang="en-US" sz="1200" dirty="0"/>
                        <a:t>Rires</a:t>
                      </a:r>
                    </a:p>
                  </a:txBody>
                  <a:tcPr marL="84029" marR="84029"/>
                </a:tc>
                <a:tc>
                  <a:txBody>
                    <a:bodyPr/>
                    <a:lstStyle/>
                    <a:p>
                      <a:r>
                        <a:rPr lang="en-US" sz="1200" dirty="0"/>
                        <a:t>Réflexion : écrire, méditer, faire de la poésie</a:t>
                      </a:r>
                    </a:p>
                  </a:txBody>
                  <a:tcPr marL="84029" marR="84029"/>
                </a:tc>
                <a:tc>
                  <a:txBody>
                    <a:bodyPr/>
                    <a:lstStyle/>
                    <a:p>
                      <a:r>
                        <a:rPr lang="en-US" sz="1200" dirty="0"/>
                        <a:t>Chanter ou écouter de la musique spirituelle</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5"/>
                  </a:ext>
                </a:extLst>
              </a:tr>
              <a:tr h="330898">
                <a:tc>
                  <a:txBody>
                    <a:bodyPr/>
                    <a:lstStyle/>
                    <a:p>
                      <a:r>
                        <a:rPr lang="en-US" sz="1200" dirty="0"/>
                        <a:t>Limiter la consommation d'alcool</a:t>
                      </a:r>
                      <a:endParaRPr lang="fr-FR" sz="1200" dirty="0"/>
                    </a:p>
                  </a:txBody>
                  <a:tcPr marL="84029" marR="84029"/>
                </a:tc>
                <a:tc>
                  <a:txBody>
                    <a:bodyPr/>
                    <a:lstStyle/>
                    <a:p>
                      <a:r>
                        <a:rPr lang="en-US" sz="1200" dirty="0"/>
                        <a:t>Films, livres, musique</a:t>
                      </a:r>
                    </a:p>
                  </a:txBody>
                  <a:tcPr marL="84029" marR="84029"/>
                </a:tc>
                <a:tc>
                  <a:txBody>
                    <a:bodyPr/>
                    <a:lstStyle/>
                    <a:p>
                      <a:r>
                        <a:rPr lang="en-US" sz="1200" dirty="0"/>
                        <a:t>Contact avec les leaders religieux</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6"/>
                  </a:ext>
                </a:extLst>
              </a:tr>
              <a:tr h="342637">
                <a:tc>
                  <a:txBody>
                    <a:bodyPr/>
                    <a:lstStyle/>
                    <a:p>
                      <a:r>
                        <a:rPr lang="en-US" sz="1200" dirty="0"/>
                        <a:t>Massages thérapeutiques, sauna</a:t>
                      </a:r>
                    </a:p>
                  </a:txBody>
                  <a:tcPr marL="84029" marR="84029"/>
                </a:tc>
                <a:tc>
                  <a:txBody>
                    <a:bodyPr/>
                    <a:lstStyle/>
                    <a:p>
                      <a:r>
                        <a:rPr lang="en-US" sz="1200" dirty="0"/>
                        <a:t>Avoir des priorités équilibrées</a:t>
                      </a:r>
                    </a:p>
                  </a:txBody>
                  <a:tcPr marL="84029" marR="84029"/>
                </a:tc>
                <a:tc>
                  <a:txBody>
                    <a:bodyPr/>
                    <a:lstStyle/>
                    <a:p>
                      <a:r>
                        <a:rPr lang="en-US" sz="1200" dirty="0"/>
                        <a:t>Temps consacré à l'art, à la nature ou à la musique</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7"/>
                  </a:ext>
                </a:extLst>
              </a:tr>
              <a:tr h="575475">
                <a:tc>
                  <a:txBody>
                    <a:bodyPr/>
                    <a:lstStyle/>
                    <a:p>
                      <a:r>
                        <a:rPr lang="en-US" sz="1200" dirty="0"/>
                        <a:t>Activités répétitives</a:t>
                      </a:r>
                      <a:endParaRPr lang="fr-FR" sz="1200" dirty="0"/>
                    </a:p>
                  </a:txBody>
                  <a:tcPr marL="84029" marR="84029"/>
                </a:tc>
                <a:tc>
                  <a:txBody>
                    <a:bodyPr/>
                    <a:lstStyle/>
                    <a:p>
                      <a:r>
                        <a:rPr lang="en-US" sz="1200" dirty="0"/>
                        <a:t>Comprendre le stress traumatique et avoir des attentes réalistes</a:t>
                      </a:r>
                    </a:p>
                  </a:txBody>
                  <a:tcPr marL="84029" marR="84029"/>
                </a:tc>
                <a:tc>
                  <a:txBody>
                    <a:bodyPr/>
                    <a:lstStyle/>
                    <a:p>
                      <a:r>
                        <a:rPr lang="en-US" sz="1200" dirty="0"/>
                        <a:t>Solitude</a:t>
                      </a:r>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8"/>
                  </a:ext>
                </a:extLst>
              </a:tr>
              <a:tr h="330898">
                <a:tc>
                  <a:txBody>
                    <a:bodyPr/>
                    <a:lstStyle/>
                    <a:p>
                      <a:endParaRPr lang="en-US" sz="1200" dirty="0"/>
                    </a:p>
                  </a:txBody>
                  <a:tcPr marL="84029" marR="84029"/>
                </a:tc>
                <a:tc>
                  <a:txBody>
                    <a:bodyPr/>
                    <a:lstStyle/>
                    <a:p>
                      <a:r>
                        <a:rPr lang="en-US" sz="1200" dirty="0"/>
                        <a:t>Conseils</a:t>
                      </a:r>
                    </a:p>
                  </a:txBody>
                  <a:tcPr marL="84029" marR="84029"/>
                </a:tc>
                <a:tc>
                  <a:txBody>
                    <a:bodyPr/>
                    <a:lstStyle/>
                    <a:p>
                      <a:endParaRPr lang="en-US" sz="1200" dirty="0"/>
                    </a:p>
                  </a:txBody>
                  <a:tcPr marL="84029" marR="84029"/>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9"/>
                  </a:ext>
                </a:extLst>
              </a:tr>
            </a:tbl>
          </a:graphicData>
        </a:graphic>
      </p:graphicFrame>
      <p:sp>
        <p:nvSpPr>
          <p:cNvPr id="7" name="TextBox 6"/>
          <p:cNvSpPr txBox="1"/>
          <p:nvPr/>
        </p:nvSpPr>
        <p:spPr>
          <a:xfrm>
            <a:off x="9258233" y="6306208"/>
            <a:ext cx="2108075" cy="276999"/>
          </a:xfrm>
          <a:prstGeom prst="rect">
            <a:avLst/>
          </a:prstGeom>
          <a:noFill/>
        </p:spPr>
        <p:txBody>
          <a:bodyPr wrap="square" rtlCol="0">
            <a:spAutoFit/>
          </a:bodyPr>
          <a:lstStyle/>
          <a:p>
            <a:pPr algn="r"/>
            <a:r>
              <a:rPr lang="fr-FR" sz="1200" dirty="0"/>
              <a:t>Headington Institute, 2008</a:t>
            </a:r>
          </a:p>
        </p:txBody>
      </p:sp>
    </p:spTree>
    <p:extLst>
      <p:ext uri="{BB962C8B-B14F-4D97-AF65-F5344CB8AC3E}">
        <p14:creationId xmlns:p14="http://schemas.microsoft.com/office/powerpoint/2010/main" val="2759559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Lignes directrices concernant les mesures personnelles visant à réduire les effets du traumatisme secondaire ou par procuration</a:t>
            </a:r>
            <a:endParaRPr lang="fr-FR" dirty="0"/>
          </a:p>
        </p:txBody>
      </p:sp>
      <p:sp>
        <p:nvSpPr>
          <p:cNvPr id="3" name="Content Placeholder 2"/>
          <p:cNvSpPr>
            <a:spLocks noGrp="1"/>
          </p:cNvSpPr>
          <p:nvPr>
            <p:ph idx="1"/>
          </p:nvPr>
        </p:nvSpPr>
        <p:spPr/>
        <p:txBody>
          <a:bodyPr>
            <a:normAutofit fontScale="77500" lnSpcReduction="20000"/>
          </a:bodyPr>
          <a:lstStyle/>
          <a:p>
            <a:r>
              <a:rPr lang="fr-FR" dirty="0" smtClean="0"/>
              <a:t>1. Reconnaissez et respectez la valeur et le danger des réactions au traumatisme secondaire ou par procuration chez vous et les autres.</a:t>
            </a:r>
          </a:p>
          <a:p>
            <a:r>
              <a:rPr lang="fr-FR" dirty="0" smtClean="0"/>
              <a:t>2. Ne pensez pas que vous pouvez travailler sur les traumatismes seuls, ou ne supposez pas que quelqu'un d'autre peut le faire.</a:t>
            </a:r>
          </a:p>
          <a:p>
            <a:r>
              <a:rPr lang="fr-FR" dirty="0" smtClean="0"/>
              <a:t>3. Sachez que vos sentiments et réactions liés au travail sur les traumatismes sont des données cliniques importantes, comme le sont celles des autres.</a:t>
            </a:r>
          </a:p>
          <a:p>
            <a:r>
              <a:rPr lang="fr-FR" dirty="0" smtClean="0"/>
              <a:t>4. Puisque le bien-être des survivantes est lié à celui des intervenants, sachez que vous serez toujours des modèles et que vous ne travaillerez jamais seuls.</a:t>
            </a:r>
          </a:p>
          <a:p>
            <a:r>
              <a:rPr lang="fr-FR" dirty="0" smtClean="0"/>
              <a:t>5. Le processus d'aide est un processus créatif sans fin. Ne supposez pas que ce que vous ou les autres avez précédemment appris fonctionnera la prochaine fois.</a:t>
            </a:r>
          </a:p>
          <a:p>
            <a:r>
              <a:rPr lang="fr-FR" dirty="0" smtClean="0"/>
              <a:t>6. Efforcez-vous de créer une communauté professionnelle qui reconnaisse ces lignes directrices, et favorisez le soutien et l'autoprotection des intervenants.</a:t>
            </a:r>
            <a:endParaRPr lang="fr-FR" dirty="0"/>
          </a:p>
        </p:txBody>
      </p:sp>
      <p:sp>
        <p:nvSpPr>
          <p:cNvPr id="5" name="TextBox 4"/>
          <p:cNvSpPr txBox="1"/>
          <p:nvPr/>
        </p:nvSpPr>
        <p:spPr>
          <a:xfrm>
            <a:off x="8580947" y="6400800"/>
            <a:ext cx="1855826" cy="276999"/>
          </a:xfrm>
          <a:prstGeom prst="rect">
            <a:avLst/>
          </a:prstGeom>
          <a:noFill/>
        </p:spPr>
        <p:txBody>
          <a:bodyPr wrap="square" rtlCol="0">
            <a:spAutoFit/>
          </a:bodyPr>
          <a:lstStyle/>
          <a:p>
            <a:pPr algn="r"/>
            <a:r>
              <a:rPr lang="fr-FR" sz="1200" dirty="0"/>
              <a:t>Admira Foundation, 2005</a:t>
            </a:r>
          </a:p>
        </p:txBody>
      </p:sp>
    </p:spTree>
    <p:extLst>
      <p:ext uri="{BB962C8B-B14F-4D97-AF65-F5344CB8AC3E}">
        <p14:creationId xmlns:p14="http://schemas.microsoft.com/office/powerpoint/2010/main" val="2115537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Activité :</a:t>
            </a:r>
            <a:r>
              <a:rPr dirty="0"/>
              <a:t/>
            </a:r>
            <a:br>
              <a:rPr dirty="0"/>
            </a:br>
            <a:r>
              <a:rPr lang="fr-FR" dirty="0" smtClean="0"/>
              <a:t>Autoprotection</a:t>
            </a:r>
          </a:p>
        </p:txBody>
      </p:sp>
      <p:sp>
        <p:nvSpPr>
          <p:cNvPr id="3" name="Content Placeholder 2"/>
          <p:cNvSpPr>
            <a:spLocks noGrp="1"/>
          </p:cNvSpPr>
          <p:nvPr>
            <p:ph idx="1"/>
          </p:nvPr>
        </p:nvSpPr>
        <p:spPr/>
        <p:txBody>
          <a:bodyPr>
            <a:normAutofit fontScale="70000" lnSpcReduction="20000"/>
          </a:bodyPr>
          <a:lstStyle/>
          <a:p>
            <a:pPr>
              <a:buFont typeface="Arial" pitchFamily="34" charset="0"/>
              <a:buChar char="•"/>
            </a:pPr>
            <a:r>
              <a:rPr lang="fr-FR" sz="2800" dirty="0"/>
              <a:t>Individuellement, complétez le questionnaire sur l'autoprotection. Cela vous aidera à réfléchir à votre niveau d'autoprotection et à la façon dont vous pouvez améliorer votre propre bien-être. </a:t>
            </a:r>
          </a:p>
          <a:p>
            <a:pPr>
              <a:buFont typeface="Arial" pitchFamily="34" charset="0"/>
              <a:buChar char="•"/>
            </a:pPr>
            <a:r>
              <a:rPr lang="fr-FR" sz="2800" dirty="0"/>
              <a:t>Identifiez 2 ou 3 actions que vous essaierez de mettre en place le mois prochain pour améliorer vos pratiques d'autoprotection.</a:t>
            </a:r>
          </a:p>
          <a:p>
            <a:pPr>
              <a:buFont typeface="Arial" pitchFamily="34" charset="0"/>
              <a:buChar char="•"/>
            </a:pPr>
            <a:r>
              <a:rPr lang="fr-FR" sz="2800" dirty="0"/>
              <a:t>Après quelques minutes, nous reviendrons en discuter avec l'ensemble du groupe.</a:t>
            </a:r>
          </a:p>
          <a:p>
            <a:pPr marL="0">
              <a:buFont typeface="Arial" pitchFamily="34" charset="0"/>
              <a:buChar char="•"/>
            </a:pPr>
            <a:endParaRPr lang="fr-FR" sz="2800" dirty="0">
              <a:cs typeface="Arial" panose="020B0604020202020204" pitchFamily="34" charset="0"/>
            </a:endParaRPr>
          </a:p>
        </p:txBody>
      </p:sp>
    </p:spTree>
    <p:extLst>
      <p:ext uri="{BB962C8B-B14F-4D97-AF65-F5344CB8AC3E}">
        <p14:creationId xmlns:p14="http://schemas.microsoft.com/office/powerpoint/2010/main" val="2912600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07" y="2063885"/>
            <a:ext cx="10244667" cy="2134930"/>
          </a:xfrm>
        </p:spPr>
        <p:txBody>
          <a:bodyPr>
            <a:noAutofit/>
          </a:bodyPr>
          <a:lstStyle/>
          <a:p>
            <a:r>
              <a:rPr lang="fr-FR" sz="6700" dirty="0" smtClean="0"/>
              <a:t>Soutien du personnel</a:t>
            </a:r>
          </a:p>
        </p:txBody>
      </p:sp>
      <p:sp>
        <p:nvSpPr>
          <p:cNvPr id="3" name="Subtitle 2"/>
          <p:cNvSpPr>
            <a:spLocks noGrp="1"/>
          </p:cNvSpPr>
          <p:nvPr>
            <p:ph type="body" sz="quarter" idx="10"/>
          </p:nvPr>
        </p:nvSpPr>
        <p:spPr/>
        <p:txBody>
          <a:bodyPr>
            <a:normAutofit/>
          </a:bodyPr>
          <a:lstStyle/>
          <a:p>
            <a:r>
              <a:rPr lang="fr-FR" sz="2800" dirty="0">
                <a:latin typeface="+mj-lt"/>
              </a:rPr>
              <a:t>MODULE</a:t>
            </a:r>
            <a:r>
              <a:rPr lang="fr-FR" smtClean="0"/>
              <a:t> 19 </a:t>
            </a:r>
            <a:endParaRPr lang="fr-FR" sz="2800" dirty="0">
              <a:latin typeface="+mj-lt"/>
              <a:cs typeface="Arial" panose="020B0604020202020204" pitchFamily="34" charset="0"/>
            </a:endParaRPr>
          </a:p>
        </p:txBody>
      </p:sp>
      <p:cxnSp>
        <p:nvCxnSpPr>
          <p:cNvPr id="8" name="Straight Connector 7"/>
          <p:cNvCxnSpPr/>
          <p:nvPr/>
        </p:nvCxnSpPr>
        <p:spPr>
          <a:xfrm>
            <a:off x="1015421" y="373592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3941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Protection et soutien de l'équipe</a:t>
            </a:r>
            <a:r>
              <a:rPr lang="en-US" smtClean="0"/>
              <a:t>	</a:t>
            </a:r>
          </a:p>
        </p:txBody>
      </p:sp>
      <p:sp>
        <p:nvSpPr>
          <p:cNvPr id="3" name="Content Placeholder 2"/>
          <p:cNvSpPr>
            <a:spLocks noGrp="1"/>
          </p:cNvSpPr>
          <p:nvPr>
            <p:ph idx="1"/>
          </p:nvPr>
        </p:nvSpPr>
        <p:spPr/>
        <p:txBody>
          <a:bodyPr/>
          <a:lstStyle/>
          <a:p>
            <a:pPr marL="268288" indent="-268288">
              <a:buFont typeface="Arial" charset="0"/>
              <a:buChar char="•"/>
            </a:pPr>
            <a:r>
              <a:rPr lang="fr-FR" dirty="0" smtClean="0"/>
              <a:t>Activités </a:t>
            </a:r>
            <a:r>
              <a:rPr lang="fr-FR" dirty="0" smtClean="0"/>
              <a:t>de soutien de l'équipe et activités récréatives régulières structurées en programmes de travail</a:t>
            </a:r>
          </a:p>
          <a:p>
            <a:pPr marL="268288" indent="-268288">
              <a:buFont typeface="Arial" charset="0"/>
              <a:buChar char="•"/>
            </a:pPr>
            <a:r>
              <a:rPr lang="fr-FR" dirty="0" smtClean="0"/>
              <a:t>Responsabilité </a:t>
            </a:r>
            <a:r>
              <a:rPr lang="fr-FR" dirty="0" smtClean="0"/>
              <a:t>tournante concernant la planification des activités </a:t>
            </a:r>
          </a:p>
          <a:p>
            <a:pPr marL="268288" indent="-268288">
              <a:buFont typeface="Arial" charset="0"/>
              <a:buChar char="•"/>
            </a:pPr>
            <a:r>
              <a:rPr lang="fr-FR" dirty="0" smtClean="0"/>
              <a:t>Collègues </a:t>
            </a:r>
            <a:r>
              <a:rPr lang="fr-FR" dirty="0" smtClean="0"/>
              <a:t>de bien-être</a:t>
            </a:r>
          </a:p>
          <a:p>
            <a:pPr>
              <a:buFont typeface="Arial" charset="0"/>
              <a:buChar char="•"/>
            </a:pPr>
            <a:endParaRPr lang="fr-FR" dirty="0"/>
          </a:p>
        </p:txBody>
      </p:sp>
    </p:spTree>
    <p:extLst>
      <p:ext uri="{BB962C8B-B14F-4D97-AF65-F5344CB8AC3E}">
        <p14:creationId xmlns:p14="http://schemas.microsoft.com/office/powerpoint/2010/main" val="830968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Conseils pour soutenir le personnel</a:t>
            </a:r>
          </a:p>
        </p:txBody>
      </p:sp>
      <p:sp>
        <p:nvSpPr>
          <p:cNvPr id="4" name="TextBox 3"/>
          <p:cNvSpPr txBox="1"/>
          <p:nvPr/>
        </p:nvSpPr>
        <p:spPr>
          <a:xfrm>
            <a:off x="9258233" y="6306208"/>
            <a:ext cx="2108075" cy="276999"/>
          </a:xfrm>
          <a:prstGeom prst="rect">
            <a:avLst/>
          </a:prstGeom>
          <a:noFill/>
        </p:spPr>
        <p:txBody>
          <a:bodyPr wrap="square" rtlCol="0">
            <a:spAutoFit/>
          </a:bodyPr>
          <a:lstStyle/>
          <a:p>
            <a:pPr algn="r"/>
            <a:r>
              <a:rPr lang="fr-FR" sz="1200" dirty="0"/>
              <a:t>UNHCR, 2001</a:t>
            </a:r>
          </a:p>
        </p:txBody>
      </p:sp>
      <p:graphicFrame>
        <p:nvGraphicFramePr>
          <p:cNvPr id="6" name="Table 5"/>
          <p:cNvGraphicFramePr>
            <a:graphicFrameLocks noGrp="1"/>
          </p:cNvGraphicFramePr>
          <p:nvPr>
            <p:extLst>
              <p:ext uri="{D42A27DB-BD31-4B8C-83A1-F6EECF244321}">
                <p14:modId xmlns:p14="http://schemas.microsoft.com/office/powerpoint/2010/main" val="1509829259"/>
              </p:ext>
            </p:extLst>
          </p:nvPr>
        </p:nvGraphicFramePr>
        <p:xfrm>
          <a:off x="1024126" y="2084832"/>
          <a:ext cx="9720074" cy="4058196"/>
        </p:xfrm>
        <a:graphic>
          <a:graphicData uri="http://schemas.openxmlformats.org/drawingml/2006/table">
            <a:tbl>
              <a:tblPr firstRow="1" bandRow="1">
                <a:tableStyleId>{C083E6E3-FA7D-4D7B-A595-EF9225AFEA82}</a:tableStyleId>
              </a:tblPr>
              <a:tblGrid>
                <a:gridCol w="4273216">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0"/>
                    </a:ext>
                  </a:extLst>
                </a:gridCol>
                <a:gridCol w="5446858">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1"/>
                    </a:ext>
                  </a:extLst>
                </a:gridCol>
              </a:tblGrid>
              <a:tr h="407595">
                <a:tc>
                  <a:txBody>
                    <a:bodyPr/>
                    <a:lstStyle/>
                    <a:p>
                      <a:r>
                        <a:rPr dirty="0"/>
                        <a:t>Protection </a:t>
                      </a:r>
                      <a:r>
                        <a:rPr dirty="0" err="1"/>
                        <a:t>quotidienne</a:t>
                      </a:r>
                      <a:endParaRPr dirty="0"/>
                    </a:p>
                  </a:txBody>
                  <a:tcPr/>
                </a:tc>
                <a:tc>
                  <a:txBody>
                    <a:bodyPr/>
                    <a:lstStyle/>
                    <a:p>
                      <a:r>
                        <a:t>Soutien en cas d'évènements graves</a:t>
                      </a:r>
                      <a:endParaRPr lang="fr-FR" dirty="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0"/>
                  </a:ext>
                </a:extLst>
              </a:tr>
              <a:tr h="625911">
                <a:tc>
                  <a:txBody>
                    <a:bodyPr/>
                    <a:lstStyle/>
                    <a:p>
                      <a:r>
                        <a:rPr sz="1600" dirty="0" err="1"/>
                        <a:t>Créer</a:t>
                      </a:r>
                      <a:r>
                        <a:rPr sz="1600" dirty="0"/>
                        <a:t> un </a:t>
                      </a:r>
                      <a:r>
                        <a:rPr sz="1600" dirty="0" err="1"/>
                        <a:t>climat</a:t>
                      </a:r>
                      <a:r>
                        <a:rPr sz="1600" dirty="0"/>
                        <a:t> </a:t>
                      </a:r>
                      <a:r>
                        <a:rPr sz="1600" dirty="0" err="1"/>
                        <a:t>propice</a:t>
                      </a:r>
                      <a:endParaRPr lang="fr-FR" sz="1600" dirty="0"/>
                    </a:p>
                  </a:txBody>
                  <a:tcPr/>
                </a:tc>
                <a:tc>
                  <a:txBody>
                    <a:bodyPr/>
                    <a:lstStyle/>
                    <a:p>
                      <a:r>
                        <a:rPr sz="1600"/>
                        <a:t>Faire attention aux employés souffrant en silence</a:t>
                      </a:r>
                      <a:endParaRPr lang="fr-FR" sz="1600" dirty="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1"/>
                  </a:ext>
                </a:extLst>
              </a:tr>
              <a:tr h="407595">
                <a:tc>
                  <a:txBody>
                    <a:bodyPr/>
                    <a:lstStyle/>
                    <a:p>
                      <a:r>
                        <a:rPr sz="1600"/>
                        <a:t>Établir des routines</a:t>
                      </a:r>
                    </a:p>
                  </a:txBody>
                  <a:tcPr/>
                </a:tc>
                <a:tc>
                  <a:txBody>
                    <a:bodyPr/>
                    <a:lstStyle/>
                    <a:p>
                      <a:r>
                        <a:rPr sz="1600"/>
                        <a:t>Tenir compte du personnel</a:t>
                      </a: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2"/>
                  </a:ext>
                </a:extLst>
              </a:tr>
              <a:tr h="407595">
                <a:tc>
                  <a:txBody>
                    <a:bodyPr/>
                    <a:lstStyle/>
                    <a:p>
                      <a:r>
                        <a:rPr sz="1600"/>
                        <a:t>Gérer les informations</a:t>
                      </a:r>
                    </a:p>
                  </a:txBody>
                  <a:tcPr/>
                </a:tc>
                <a:tc>
                  <a:txBody>
                    <a:bodyPr/>
                    <a:lstStyle/>
                    <a:p>
                      <a:r>
                        <a:rPr sz="1600"/>
                        <a:t>Désamorcer les situations de tension</a:t>
                      </a:r>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3"/>
                  </a:ext>
                </a:extLst>
              </a:tr>
              <a:tr h="407595">
                <a:tc>
                  <a:txBody>
                    <a:bodyPr/>
                    <a:lstStyle/>
                    <a:p>
                      <a:r>
                        <a:rPr sz="1600"/>
                        <a:t>Surveiller la santé et le bien-être</a:t>
                      </a:r>
                    </a:p>
                  </a:txBody>
                  <a:tcPr/>
                </a:tc>
                <a:tc>
                  <a:txBody>
                    <a:bodyPr/>
                    <a:lstStyle/>
                    <a:p>
                      <a:r>
                        <a:rPr sz="1600"/>
                        <a:t>Proposer des interventions psychologiques</a:t>
                      </a:r>
                      <a:endParaRPr lang="fr-FR" sz="1600" dirty="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4"/>
                  </a:ext>
                </a:extLst>
              </a:tr>
              <a:tr h="407595">
                <a:tc>
                  <a:txBody>
                    <a:bodyPr/>
                    <a:lstStyle/>
                    <a:p>
                      <a:r>
                        <a:rPr sz="1600"/>
                        <a:t>Veiller à l'alimentation</a:t>
                      </a:r>
                    </a:p>
                  </a:txBody>
                  <a:tcPr/>
                </a:tc>
                <a:tc>
                  <a:txBody>
                    <a:bodyPr/>
                    <a:lstStyle/>
                    <a:p>
                      <a:endParaRPr lang="en-US" sz="1600" dirty="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5"/>
                  </a:ext>
                </a:extLst>
              </a:tr>
              <a:tr h="407595">
                <a:tc>
                  <a:txBody>
                    <a:bodyPr/>
                    <a:lstStyle/>
                    <a:p>
                      <a:r>
                        <a:rPr sz="1600"/>
                        <a:t>Surveiller la consommation d'alcool</a:t>
                      </a:r>
                    </a:p>
                  </a:txBody>
                  <a:tcPr/>
                </a:tc>
                <a:tc>
                  <a:txBody>
                    <a:bodyPr/>
                    <a:lstStyle/>
                    <a:p>
                      <a:endParaRPr lang="en-US" sz="160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6"/>
                  </a:ext>
                </a:extLst>
              </a:tr>
              <a:tr h="407595">
                <a:tc>
                  <a:txBody>
                    <a:bodyPr/>
                    <a:lstStyle/>
                    <a:p>
                      <a:r>
                        <a:rPr sz="1600"/>
                        <a:t>Offrir la possibilité de pratiquer une activité physique</a:t>
                      </a:r>
                      <a:endParaRPr lang="fr-FR" sz="1600" dirty="0"/>
                    </a:p>
                  </a:txBody>
                  <a:tcPr/>
                </a:tc>
                <a:tc>
                  <a:txBody>
                    <a:bodyPr/>
                    <a:lstStyle/>
                    <a:p>
                      <a:endParaRPr lang="en-US" sz="160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7"/>
                  </a:ext>
                </a:extLst>
              </a:tr>
              <a:tr h="407595">
                <a:tc>
                  <a:txBody>
                    <a:bodyPr/>
                    <a:lstStyle/>
                    <a:p>
                      <a:r>
                        <a:rPr sz="1600" dirty="0" err="1"/>
                        <a:t>Surveiller</a:t>
                      </a:r>
                      <a:r>
                        <a:rPr sz="1600" dirty="0"/>
                        <a:t> les </a:t>
                      </a:r>
                      <a:r>
                        <a:rPr sz="1600" dirty="0" err="1"/>
                        <a:t>niveaux</a:t>
                      </a:r>
                      <a:r>
                        <a:rPr sz="1600" dirty="0"/>
                        <a:t> de stress</a:t>
                      </a:r>
                    </a:p>
                  </a:txBody>
                  <a:tcPr/>
                </a:tc>
                <a:tc>
                  <a:txBody>
                    <a:bodyPr/>
                    <a:lstStyle/>
                    <a:p>
                      <a:endParaRPr lang="en-US" sz="1600" dirty="0"/>
                    </a:p>
                  </a:txBody>
                  <a:tcPr/>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8"/>
                  </a:ext>
                </a:extLst>
              </a:tr>
            </a:tbl>
          </a:graphicData>
        </a:graphic>
      </p:graphicFrame>
    </p:spTree>
    <p:extLst>
      <p:ext uri="{BB962C8B-B14F-4D97-AF65-F5344CB8AC3E}">
        <p14:creationId xmlns:p14="http://schemas.microsoft.com/office/powerpoint/2010/main" val="2634544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Activité récapitulative</a:t>
            </a:r>
          </a:p>
        </p:txBody>
      </p:sp>
      <p:sp>
        <p:nvSpPr>
          <p:cNvPr id="3" name="Content Placeholder 2"/>
          <p:cNvSpPr>
            <a:spLocks noGrp="1"/>
          </p:cNvSpPr>
          <p:nvPr>
            <p:ph idx="1"/>
          </p:nvPr>
        </p:nvSpPr>
        <p:spPr>
          <a:xfrm>
            <a:off x="6289287" y="802888"/>
            <a:ext cx="5283819" cy="5646618"/>
          </a:xfrm>
        </p:spPr>
        <p:txBody>
          <a:bodyPr>
            <a:normAutofit/>
          </a:bodyPr>
          <a:lstStyle/>
          <a:p>
            <a:pPr>
              <a:buFont typeface="Arial" pitchFamily="34" charset="0"/>
              <a:buChar char="•"/>
            </a:pPr>
            <a:r>
              <a:rPr lang="fr-FR" sz="2400" dirty="0"/>
              <a:t>En petits groupes, discutez d'une étude de cas d'un(e) collègue.</a:t>
            </a:r>
          </a:p>
          <a:p>
            <a:pPr>
              <a:buFont typeface="Arial" pitchFamily="34" charset="0"/>
              <a:buChar char="•"/>
            </a:pPr>
            <a:r>
              <a:rPr lang="fr-FR" sz="2400" dirty="0"/>
              <a:t> À l'aide du cadre et des techniques d'autoprotection, identifiez ce que vous pouvez faire pour soutenir votre collègue, ce que peuvent faire vos superviseurs pour soutenir votre collègue, et ce que vous pouvez conseiller à votre collègue de faire pour réduire son stress et favoriser son propre bien-être.</a:t>
            </a:r>
          </a:p>
        </p:txBody>
      </p:sp>
    </p:spTree>
    <p:extLst>
      <p:ext uri="{BB962C8B-B14F-4D97-AF65-F5344CB8AC3E}">
        <p14:creationId xmlns:p14="http://schemas.microsoft.com/office/powerpoint/2010/main" val="181363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2060"/>
            </a:solidFill>
          </a:ln>
        </p:spPr>
        <p:txBody>
          <a:bodyPr/>
          <a:lstStyle/>
          <a:p>
            <a:r>
              <a:rPr lang="fr-FR" smtClean="0"/>
              <a:t>Objectifs</a:t>
            </a:r>
          </a:p>
        </p:txBody>
      </p:sp>
      <p:sp>
        <p:nvSpPr>
          <p:cNvPr id="3" name="Content Placeholder 2"/>
          <p:cNvSpPr>
            <a:spLocks noGrp="1"/>
          </p:cNvSpPr>
          <p:nvPr>
            <p:ph idx="1"/>
          </p:nvPr>
        </p:nvSpPr>
        <p:spPr>
          <a:xfrm>
            <a:off x="7051396" y="1053285"/>
            <a:ext cx="4478866" cy="5053469"/>
          </a:xfrm>
        </p:spPr>
        <p:txBody>
          <a:bodyPr/>
          <a:lstStyle/>
          <a:p>
            <a:r>
              <a:rPr lang="fr-FR" sz="2400" dirty="0"/>
              <a:t>Mieux comprendre les différents types de stress traumatique et leur impact.</a:t>
            </a:r>
          </a:p>
          <a:p>
            <a:r>
              <a:rPr lang="fr-FR" sz="2400" dirty="0"/>
              <a:t>Prendre conscience des signes d'épuisement professionnel et de traumatisme secondaire ou par procuration.</a:t>
            </a:r>
          </a:p>
          <a:p>
            <a:r>
              <a:rPr lang="fr-FR" sz="2400" dirty="0"/>
              <a:t>Comprendre comment utiliser les outils et les méthodes de soutien  et de gestion du stress du personnel.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 – Pourquoi parler du stress ?</a:t>
            </a:r>
          </a:p>
        </p:txBody>
      </p:sp>
      <p:sp>
        <p:nvSpPr>
          <p:cNvPr id="3" name="Content Placeholder 2"/>
          <p:cNvSpPr>
            <a:spLocks noGrp="1"/>
          </p:cNvSpPr>
          <p:nvPr>
            <p:ph idx="1"/>
          </p:nvPr>
        </p:nvSpPr>
        <p:spPr/>
        <p:txBody>
          <a:bodyPr>
            <a:noAutofit/>
          </a:bodyPr>
          <a:lstStyle/>
          <a:p>
            <a:pPr>
              <a:spcBef>
                <a:spcPct val="0"/>
              </a:spcBef>
            </a:pPr>
            <a:endParaRPr lang="en-US" altLang="en-US" sz="2400" dirty="0">
              <a:ea typeface="ヒラギノ角ゴ Pro W3" pitchFamily="14" charset="-128"/>
            </a:endParaRPr>
          </a:p>
          <a:p>
            <a:pPr>
              <a:spcBef>
                <a:spcPct val="0"/>
              </a:spcBef>
            </a:pPr>
            <a:endParaRPr lang="en-US" altLang="en-US" sz="2400" dirty="0">
              <a:ea typeface="ヒラギノ角ゴ Pro W3" pitchFamily="14" charset="-128"/>
            </a:endParaRPr>
          </a:p>
          <a:p>
            <a:pPr>
              <a:spcBef>
                <a:spcPct val="0"/>
              </a:spcBef>
            </a:pPr>
            <a:endParaRPr lang="en-US" altLang="en-US" sz="2400" dirty="0">
              <a:ea typeface="ヒラギノ角ゴ Pro W3" pitchFamily="14" charset="-128"/>
            </a:endParaRPr>
          </a:p>
        </p:txBody>
      </p:sp>
      <p:sp>
        <p:nvSpPr>
          <p:cNvPr id="4" name="Content Placeholder 2"/>
          <p:cNvSpPr txBox="1">
            <a:spLocks/>
          </p:cNvSpPr>
          <p:nvPr/>
        </p:nvSpPr>
        <p:spPr>
          <a:xfrm>
            <a:off x="1024128" y="2286000"/>
            <a:ext cx="9948672"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r>
              <a:rPr lang="fr-FR" smtClean="0"/>
              <a:t>En tant que travailleurs humanitaires, nous sommes souvent dans des environnements où la pression est élevée. Nous pouvons également nous sentir fortement impliqués dans notre travail.</a:t>
            </a:r>
          </a:p>
          <a:p>
            <a:endParaRPr lang="fr-FR" dirty="0"/>
          </a:p>
          <a:p>
            <a:r>
              <a:rPr lang="fr-FR" smtClean="0"/>
              <a:t>Pour soutenir efficacement les autres, nous devons avant tout prendre soin de notre bien-être.</a:t>
            </a:r>
          </a:p>
          <a:p>
            <a:endParaRPr lang="fr-FR" dirty="0"/>
          </a:p>
          <a:p>
            <a:r>
              <a:rPr lang="fr-FR" smtClean="0"/>
              <a:t>Pour cela, nous devons connaître les facteurs de stress présents dans notre vie et la façon dont ils nous affectent, ainsi que les méthodes permettant de prévenir et de réagir à leurs impacts négatifs</a:t>
            </a:r>
            <a:endParaRPr lang="fr-FR" dirty="0"/>
          </a:p>
        </p:txBody>
      </p:sp>
    </p:spTree>
    <p:extLst>
      <p:ext uri="{BB962C8B-B14F-4D97-AF65-F5344CB8AC3E}">
        <p14:creationId xmlns:p14="http://schemas.microsoft.com/office/powerpoint/2010/main" val="677571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Qu'est-ce que le stress ?</a:t>
            </a:r>
          </a:p>
        </p:txBody>
      </p:sp>
      <p:sp>
        <p:nvSpPr>
          <p:cNvPr id="12" name="Content Placeholder 2"/>
          <p:cNvSpPr txBox="1">
            <a:spLocks/>
          </p:cNvSpPr>
          <p:nvPr/>
        </p:nvSpPr>
        <p:spPr>
          <a:xfrm>
            <a:off x="553171" y="1668771"/>
            <a:ext cx="11192780" cy="4758243"/>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marL="0" indent="0">
              <a:buFont typeface="Tw Cen MT" panose="020B0602020104020603" pitchFamily="34" charset="0"/>
              <a:buNone/>
            </a:pPr>
            <a:r>
              <a:rPr lang="fr-FR" sz="2400" b="1" dirty="0"/>
              <a:t>Le stress est un état d'excitation psychologique et physique qui résulte d'une menace, d'une difficulté ou d'un changement dans un certain environnement (</a:t>
            </a:r>
            <a:r>
              <a:rPr lang="fr-FR" sz="2400" dirty="0"/>
              <a:t>Mitchell and Bray, 1990). </a:t>
            </a:r>
          </a:p>
          <a:p>
            <a:pPr marL="0" indent="0">
              <a:spcBef>
                <a:spcPts val="0"/>
              </a:spcBef>
              <a:buFont typeface="Tw Cen MT" panose="020B0602020104020603" pitchFamily="34" charset="0"/>
              <a:buNone/>
            </a:pPr>
            <a:endParaRPr lang="fr-FR" sz="2400" b="1" dirty="0">
              <a:cs typeface="Arial" panose="020B0604020202020204" pitchFamily="34" charset="0"/>
            </a:endParaRPr>
          </a:p>
          <a:p>
            <a:pPr marL="0" indent="0">
              <a:buFont typeface="Tw Cen MT" panose="020B0602020104020603" pitchFamily="34" charset="0"/>
              <a:buNone/>
            </a:pPr>
            <a:r>
              <a:rPr lang="fr-FR" sz="2400" b="1" dirty="0"/>
              <a:t>Stress quotidien</a:t>
            </a:r>
          </a:p>
          <a:p>
            <a:pPr marL="268288" indent="-268288">
              <a:buFont typeface="Arial" panose="020B0604020202020204" pitchFamily="34" charset="0"/>
              <a:buChar char="•"/>
            </a:pPr>
            <a:r>
              <a:rPr lang="fr-FR" sz="2400" dirty="0"/>
              <a:t>Commun à toutes les personnes</a:t>
            </a:r>
          </a:p>
          <a:p>
            <a:pPr marL="268288" indent="-268288">
              <a:buFont typeface="Arial" panose="020B0604020202020204" pitchFamily="34" charset="0"/>
              <a:buChar char="•"/>
            </a:pPr>
            <a:r>
              <a:rPr lang="fr-FR" sz="2400" dirty="0"/>
              <a:t>Fait partie de la prise de décisions et de la résolution des problèmes au quotidien</a:t>
            </a:r>
          </a:p>
          <a:p>
            <a:pPr marL="268288" indent="-268288">
              <a:buFont typeface="Arial" panose="020B0604020202020204" pitchFamily="34" charset="0"/>
              <a:buChar char="•"/>
            </a:pPr>
            <a:r>
              <a:rPr lang="fr-FR" sz="2400" dirty="0"/>
              <a:t>Incite les personnes à être plus productives</a:t>
            </a:r>
          </a:p>
          <a:p>
            <a:pPr marL="268288" indent="-268288">
              <a:buFont typeface="Arial" panose="020B0604020202020204" pitchFamily="34" charset="0"/>
              <a:buChar char="•"/>
            </a:pPr>
            <a:r>
              <a:rPr lang="fr-FR" sz="2400" dirty="0"/>
              <a:t>Géré de manière routinière </a:t>
            </a:r>
          </a:p>
          <a:p>
            <a:pPr marL="0" indent="0">
              <a:spcBef>
                <a:spcPts val="0"/>
              </a:spcBef>
              <a:buNone/>
            </a:pPr>
            <a:endParaRPr lang="fr-FR" sz="2400" dirty="0">
              <a:cs typeface="Arial" panose="020B0604020202020204" pitchFamily="34" charset="0"/>
            </a:endParaRPr>
          </a:p>
          <a:p>
            <a:pPr marL="0" indent="0" algn="ctr">
              <a:buNone/>
            </a:pPr>
            <a:r>
              <a:rPr lang="fr-FR" sz="2400" dirty="0"/>
              <a:t>Le stress est une </a:t>
            </a:r>
            <a:r>
              <a:rPr lang="fr-FR" sz="2400" b="1" dirty="0"/>
              <a:t>réaction normale et naturelle </a:t>
            </a:r>
            <a:r>
              <a:rPr lang="fr-FR" sz="2400" dirty="0"/>
              <a:t>destinée à protéger, préserver et améliorer notre vie. </a:t>
            </a:r>
            <a:r>
              <a:rPr lang="fr-FR" sz="2400" b="1" dirty="0"/>
              <a:t>C'est généralement une bonne chose !</a:t>
            </a:r>
            <a:endParaRPr lang="fr-FR" sz="2400" dirty="0">
              <a:cs typeface="Arial" panose="020B0604020202020204" pitchFamily="34" charset="0"/>
            </a:endParaRPr>
          </a:p>
          <a:p>
            <a:pPr marL="0" indent="0" algn="ctr">
              <a:buNone/>
            </a:pPr>
            <a:endParaRPr lang="fr-FR" sz="2400" dirty="0">
              <a:cs typeface="Arial" panose="020B0604020202020204" pitchFamily="34" charset="0"/>
            </a:endParaRPr>
          </a:p>
          <a:p>
            <a:pPr marL="0" indent="0">
              <a:buNone/>
            </a:pPr>
            <a:endParaRPr lang="fr-FR" sz="2400" dirty="0">
              <a:cs typeface="Arial" panose="020B0604020202020204" pitchFamily="34" charset="0"/>
            </a:endParaRPr>
          </a:p>
        </p:txBody>
      </p:sp>
    </p:spTree>
    <p:extLst>
      <p:ext uri="{BB962C8B-B14F-4D97-AF65-F5344CB8AC3E}">
        <p14:creationId xmlns:p14="http://schemas.microsoft.com/office/powerpoint/2010/main" val="2697128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46277" y="6176500"/>
            <a:ext cx="4618892" cy="276999"/>
          </a:xfrm>
          <a:prstGeom prst="rect">
            <a:avLst/>
          </a:prstGeom>
          <a:noFill/>
        </p:spPr>
        <p:txBody>
          <a:bodyPr wrap="square" rtlCol="0">
            <a:spAutoFit/>
          </a:bodyPr>
          <a:lstStyle/>
          <a:p>
            <a:pPr algn="r"/>
            <a:r>
              <a:rPr lang="fr-FR" sz="1200" dirty="0"/>
              <a:t>Adapté du Headington Institute, 2008 ; Concern Worldwide, 2012</a:t>
            </a:r>
          </a:p>
        </p:txBody>
      </p:sp>
      <p:sp>
        <p:nvSpPr>
          <p:cNvPr id="4" name="Title 1"/>
          <p:cNvSpPr>
            <a:spLocks noGrp="1"/>
          </p:cNvSpPr>
          <p:nvPr>
            <p:ph type="title"/>
          </p:nvPr>
        </p:nvSpPr>
        <p:spPr/>
        <p:txBody>
          <a:bodyPr/>
          <a:lstStyle/>
          <a:p>
            <a:r>
              <a:rPr lang="fr-FR" smtClean="0"/>
              <a:t>Stress négatif</a:t>
            </a:r>
          </a:p>
        </p:txBody>
      </p:sp>
      <p:sp>
        <p:nvSpPr>
          <p:cNvPr id="7" name="Content Placeholder 2"/>
          <p:cNvSpPr>
            <a:spLocks noGrp="1"/>
          </p:cNvSpPr>
          <p:nvPr>
            <p:ph idx="1"/>
          </p:nvPr>
        </p:nvSpPr>
        <p:spPr>
          <a:xfrm>
            <a:off x="1023938" y="2117037"/>
            <a:ext cx="9720262" cy="4022725"/>
          </a:xfrm>
        </p:spPr>
        <p:txBody>
          <a:bodyPr>
            <a:normAutofit lnSpcReduction="10000"/>
          </a:bodyPr>
          <a:lstStyle/>
          <a:p>
            <a:pPr marL="0" indent="0">
              <a:buNone/>
            </a:pPr>
            <a:r>
              <a:rPr lang="fr-FR" b="1" dirty="0">
                <a:solidFill>
                  <a:schemeClr val="dk1"/>
                </a:solidFill>
              </a:rPr>
              <a:t>Stress cumulatif</a:t>
            </a:r>
          </a:p>
          <a:p>
            <a:pPr marL="285750" indent="-285750">
              <a:buFont typeface="Arial" panose="020B0604020202020204" pitchFamily="34" charset="0"/>
              <a:buChar char="•"/>
            </a:pPr>
            <a:r>
              <a:rPr lang="fr-FR" dirty="0">
                <a:solidFill>
                  <a:schemeClr val="dk1"/>
                </a:solidFill>
              </a:rPr>
              <a:t>Résulte d'une exposition prolongée, cumulée et ininterrompue aux facteurs de stress</a:t>
            </a:r>
          </a:p>
          <a:p>
            <a:pPr marL="0" indent="0">
              <a:buNone/>
            </a:pPr>
            <a:r>
              <a:rPr lang="fr-FR" b="1" dirty="0">
                <a:solidFill>
                  <a:schemeClr val="dk1"/>
                </a:solidFill>
              </a:rPr>
              <a:t>Stress à la suite d'un incident grave</a:t>
            </a:r>
          </a:p>
          <a:p>
            <a:pPr marL="285750" indent="-285750">
              <a:buFont typeface="Arial" panose="020B0604020202020204" pitchFamily="34" charset="0"/>
              <a:buChar char="•"/>
            </a:pPr>
            <a:r>
              <a:rPr lang="fr-FR" dirty="0">
                <a:solidFill>
                  <a:schemeClr val="dk1"/>
                </a:solidFill>
              </a:rPr>
              <a:t>Causé par des évènements extraordinaires qui provoquent un niveau de stress élevé chez presque toutes les personnes impliquées</a:t>
            </a:r>
          </a:p>
          <a:p>
            <a:pPr marL="0" indent="0">
              <a:buNone/>
            </a:pPr>
            <a:r>
              <a:rPr lang="fr-FR" b="1" dirty="0">
                <a:solidFill>
                  <a:schemeClr val="dk1"/>
                </a:solidFill>
              </a:rPr>
              <a:t>Traumatisme secondaire ou par procuration</a:t>
            </a:r>
          </a:p>
          <a:p>
            <a:pPr marL="285750" indent="-285750">
              <a:buFont typeface="Arial" panose="020B0604020202020204" pitchFamily="34" charset="0"/>
              <a:buChar char="•"/>
            </a:pPr>
            <a:r>
              <a:rPr lang="fr-FR" dirty="0">
                <a:solidFill>
                  <a:schemeClr val="dk1"/>
                </a:solidFill>
              </a:rPr>
              <a:t>Après avoir été témoin ou avoir pris connaissance d'expériences traumatisantes causant une réaction qui reflète celle de la survivante</a:t>
            </a:r>
            <a:endParaRPr lang="fr-FR" dirty="0"/>
          </a:p>
        </p:txBody>
      </p:sp>
    </p:spTree>
    <p:extLst>
      <p:ext uri="{BB962C8B-B14F-4D97-AF65-F5344CB8AC3E}">
        <p14:creationId xmlns:p14="http://schemas.microsoft.com/office/powerpoint/2010/main" val="1166865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Stress cumulatif  </a:t>
            </a:r>
          </a:p>
        </p:txBody>
      </p:sp>
      <p:sp>
        <p:nvSpPr>
          <p:cNvPr id="3" name="Content Placeholder 2"/>
          <p:cNvSpPr>
            <a:spLocks noGrp="1"/>
          </p:cNvSpPr>
          <p:nvPr>
            <p:ph idx="1"/>
          </p:nvPr>
        </p:nvSpPr>
        <p:spPr/>
        <p:txBody>
          <a:bodyPr/>
          <a:lstStyle/>
          <a:p>
            <a:pPr marL="285750" lvl="0" indent="-285750">
              <a:buFont typeface="Arial" panose="020B0604020202020204" pitchFamily="34" charset="0"/>
              <a:buChar char="•"/>
            </a:pPr>
            <a:endParaRPr lang="fr-FR" dirty="0">
              <a:solidFill>
                <a:schemeClr val="tx1"/>
              </a:solidFill>
            </a:endParaRPr>
          </a:p>
          <a:p>
            <a:pPr marL="285750" lvl="0" indent="-285750">
              <a:buFont typeface="Arial" panose="020B0604020202020204" pitchFamily="34" charset="0"/>
              <a:buChar char="•"/>
            </a:pPr>
            <a:r>
              <a:rPr lang="fr-FR" dirty="0">
                <a:solidFill>
                  <a:schemeClr val="tx1"/>
                </a:solidFill>
              </a:rPr>
              <a:t>Résulte d'une exposition prolongée, cumulée et ininterrompue à divers facteurs de stress</a:t>
            </a:r>
          </a:p>
          <a:p>
            <a:pPr marL="285750" lvl="0" indent="-285750">
              <a:buFont typeface="Arial" panose="020B0604020202020204" pitchFamily="34" charset="0"/>
              <a:buChar char="•"/>
            </a:pPr>
            <a:r>
              <a:rPr lang="fr-FR" dirty="0">
                <a:solidFill>
                  <a:schemeClr val="tx1"/>
                </a:solidFill>
              </a:rPr>
              <a:t>Forme la plus courante de stress rencontrée par les travailleurs humanitaires</a:t>
            </a:r>
          </a:p>
          <a:p>
            <a:pPr marL="285750" lvl="0" indent="-285750">
              <a:buFont typeface="Arial" panose="020B0604020202020204" pitchFamily="34" charset="0"/>
              <a:buChar char="•"/>
            </a:pPr>
            <a:r>
              <a:rPr lang="fr-FR" dirty="0">
                <a:solidFill>
                  <a:schemeClr val="tx1"/>
                </a:solidFill>
              </a:rPr>
              <a:t>Lorsqu'il n'est pas reconnu et bien géré, </a:t>
            </a:r>
            <a:r>
              <a:rPr lang="fr-FR" b="1" dirty="0">
                <a:solidFill>
                  <a:schemeClr val="tx1"/>
                </a:solidFill>
              </a:rPr>
              <a:t>il peut entraîner un épuisement professionnel</a:t>
            </a:r>
          </a:p>
          <a:p>
            <a:endParaRPr lang="fr-FR" dirty="0">
              <a:solidFill>
                <a:schemeClr val="tx1"/>
              </a:solidFill>
            </a:endParaRPr>
          </a:p>
        </p:txBody>
      </p:sp>
    </p:spTree>
    <p:extLst>
      <p:ext uri="{BB962C8B-B14F-4D97-AF65-F5344CB8AC3E}">
        <p14:creationId xmlns:p14="http://schemas.microsoft.com/office/powerpoint/2010/main" val="2043644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Stress lié aux incidents critiques</a:t>
            </a:r>
          </a:p>
        </p:txBody>
      </p:sp>
      <p:sp>
        <p:nvSpPr>
          <p:cNvPr id="3" name="Content Placeholder 2"/>
          <p:cNvSpPr>
            <a:spLocks noGrp="1"/>
          </p:cNvSpPr>
          <p:nvPr>
            <p:ph idx="1"/>
          </p:nvPr>
        </p:nvSpPr>
        <p:spPr/>
        <p:txBody>
          <a:bodyPr>
            <a:normAutofit/>
          </a:bodyPr>
          <a:lstStyle/>
          <a:p>
            <a:pPr marL="285750" lvl="0" indent="-285750">
              <a:buFont typeface="Arial" panose="020B0604020202020204" pitchFamily="34" charset="0"/>
              <a:buChar char="•"/>
            </a:pPr>
            <a:r>
              <a:rPr lang="fr-FR" dirty="0">
                <a:solidFill>
                  <a:schemeClr val="tx1"/>
                </a:solidFill>
              </a:rPr>
              <a:t>Causé par des évènements extraordinaires qui provoquent un niveau de stress élevé chez presque toutes les personnes impliquées</a:t>
            </a:r>
          </a:p>
          <a:p>
            <a:pPr marL="285750" lvl="0" indent="-285750">
              <a:buFont typeface="Arial" panose="020B0604020202020204" pitchFamily="34" charset="0"/>
              <a:buChar char="•"/>
            </a:pPr>
            <a:r>
              <a:rPr lang="fr-FR" dirty="0">
                <a:solidFill>
                  <a:schemeClr val="tx1"/>
                </a:solidFill>
              </a:rPr>
              <a:t>Soudain et déstabilisant</a:t>
            </a:r>
          </a:p>
          <a:p>
            <a:pPr marL="285750" lvl="0" indent="-285750">
              <a:buFont typeface="Arial" panose="020B0604020202020204" pitchFamily="34" charset="0"/>
              <a:buChar char="•"/>
            </a:pPr>
            <a:r>
              <a:rPr lang="fr-FR" dirty="0">
                <a:solidFill>
                  <a:schemeClr val="tx1"/>
                </a:solidFill>
              </a:rPr>
              <a:t>Implique une menace ou une perte réelle ou perçue</a:t>
            </a:r>
          </a:p>
          <a:p>
            <a:pPr marL="285750" lvl="0" indent="-285750">
              <a:buFont typeface="Arial" panose="020B0604020202020204" pitchFamily="34" charset="0"/>
              <a:buChar char="•"/>
            </a:pPr>
            <a:r>
              <a:rPr lang="fr-FR" dirty="0">
                <a:solidFill>
                  <a:schemeClr val="tx1"/>
                </a:solidFill>
              </a:rPr>
              <a:t>Cause un sentiment de vulnérabilité</a:t>
            </a:r>
          </a:p>
          <a:p>
            <a:pPr marL="285750" lvl="0" indent="-285750">
              <a:buFont typeface="Arial" panose="020B0604020202020204" pitchFamily="34" charset="0"/>
              <a:buChar char="•"/>
            </a:pPr>
            <a:r>
              <a:rPr lang="fr-FR" dirty="0">
                <a:solidFill>
                  <a:schemeClr val="tx1"/>
                </a:solidFill>
              </a:rPr>
              <a:t>Perturbe le sentiment d'avoir le contrôle et la perception du monde comme un lieu sûr et prévisible</a:t>
            </a:r>
          </a:p>
          <a:p>
            <a:endParaRPr lang="fr-FR" dirty="0">
              <a:solidFill>
                <a:schemeClr val="tx1"/>
              </a:solidFill>
            </a:endParaRPr>
          </a:p>
        </p:txBody>
      </p:sp>
    </p:spTree>
    <p:extLst>
      <p:ext uri="{BB962C8B-B14F-4D97-AF65-F5344CB8AC3E}">
        <p14:creationId xmlns:p14="http://schemas.microsoft.com/office/powerpoint/2010/main" val="3108318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Cumulatif – Sources de stress</a:t>
            </a:r>
          </a:p>
        </p:txBody>
      </p:sp>
      <p:sp>
        <p:nvSpPr>
          <p:cNvPr id="3" name="Content Placeholder 2"/>
          <p:cNvSpPr>
            <a:spLocks noGrp="1"/>
          </p:cNvSpPr>
          <p:nvPr>
            <p:ph idx="1"/>
          </p:nvPr>
        </p:nvSpPr>
        <p:spPr>
          <a:xfrm>
            <a:off x="1023938" y="2286000"/>
            <a:ext cx="4551672" cy="4022725"/>
          </a:xfrm>
        </p:spPr>
        <p:txBody>
          <a:bodyPr/>
          <a:lstStyle/>
          <a:p>
            <a:pPr marL="0" indent="0">
              <a:buNone/>
            </a:pPr>
            <a:r>
              <a:rPr lang="fr-FR" b="1" dirty="0">
                <a:solidFill>
                  <a:schemeClr val="tx1"/>
                </a:solidFill>
              </a:rPr>
              <a:t>Intern</a:t>
            </a:r>
            <a:r>
              <a:rPr lang="fr-FR" dirty="0">
                <a:solidFill>
                  <a:schemeClr val="tx1"/>
                </a:solidFill>
              </a:rPr>
              <a:t>es </a:t>
            </a:r>
            <a:r>
              <a:rPr lang="fr-FR" b="1" dirty="0">
                <a:solidFill>
                  <a:schemeClr val="tx1"/>
                </a:solidFill>
              </a:rPr>
              <a:t>:</a:t>
            </a:r>
            <a:r>
              <a:rPr lang="fr-FR" dirty="0">
                <a:solidFill>
                  <a:schemeClr val="tx1"/>
                </a:solidFill>
              </a:rPr>
              <a:t> caractéristiques de l'intervenant qui peuvent entraîner un stress</a:t>
            </a:r>
          </a:p>
          <a:p>
            <a:pPr marL="0" indent="0">
              <a:buNone/>
            </a:pPr>
            <a:r>
              <a:rPr lang="fr-FR" b="1" dirty="0">
                <a:solidFill>
                  <a:schemeClr val="tx1"/>
                </a:solidFill>
              </a:rPr>
              <a:t>Externes : </a:t>
            </a:r>
            <a:r>
              <a:rPr lang="fr-FR" dirty="0">
                <a:solidFill>
                  <a:schemeClr val="tx1"/>
                </a:solidFill>
              </a:rPr>
              <a:t>facteurs de stress liés aux conditions de travail ; l'organisme et les relations au sein de l'organisation ; type de travail et caractéristiques des survivantes</a:t>
            </a:r>
          </a:p>
        </p:txBody>
      </p:sp>
      <p:graphicFrame>
        <p:nvGraphicFramePr>
          <p:cNvPr id="4" name="Diagram 3"/>
          <p:cNvGraphicFramePr/>
          <p:nvPr>
            <p:extLst>
              <p:ext uri="{D42A27DB-BD31-4B8C-83A1-F6EECF244321}">
                <p14:modId xmlns:p14="http://schemas.microsoft.com/office/powerpoint/2010/main" val="2180938245"/>
              </p:ext>
            </p:extLst>
          </p:nvPr>
        </p:nvGraphicFramePr>
        <p:xfrm>
          <a:off x="5038929" y="1712068"/>
          <a:ext cx="6541311" cy="4597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41905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7523</TotalTime>
  <Words>3283</Words>
  <Application>Microsoft Office PowerPoint</Application>
  <PresentationFormat>Custom</PresentationFormat>
  <Paragraphs>314</Paragraphs>
  <Slides>23</Slides>
  <Notes>23</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IRC-Module-Template-V2</vt:lpstr>
      <vt:lpstr>1_IRC-Module-Template-V2</vt:lpstr>
      <vt:lpstr>2_IRC-Module-Template-V2</vt:lpstr>
      <vt:lpstr>PowerPoint Presentation</vt:lpstr>
      <vt:lpstr>Soutien du personnel</vt:lpstr>
      <vt:lpstr>Objectifs</vt:lpstr>
      <vt:lpstr>Objectif – Pourquoi parler du stress ?</vt:lpstr>
      <vt:lpstr>Qu'est-ce que le stress ?</vt:lpstr>
      <vt:lpstr>Stress négatif</vt:lpstr>
      <vt:lpstr>Stress cumulatif  </vt:lpstr>
      <vt:lpstr>Stress lié aux incidents critiques</vt:lpstr>
      <vt:lpstr>Cumulatif – Sources de stress</vt:lpstr>
      <vt:lpstr>Activité : Sources de stress </vt:lpstr>
      <vt:lpstr>Traumatisme secondaire (vicariant) ou par procuration</vt:lpstr>
      <vt:lpstr>Épuisement professionnel</vt:lpstr>
      <vt:lpstr>Signes de stress et de traumatisme</vt:lpstr>
      <vt:lpstr>Activité :  Signes de stress et de traumatisme </vt:lpstr>
      <vt:lpstr>Activité :  Protection et soutien</vt:lpstr>
      <vt:lpstr>Autoprotection</vt:lpstr>
      <vt:lpstr>Techniques d'autoprotection</vt:lpstr>
      <vt:lpstr>Lignes directrices concernant les mesures personnelles visant à réduire les effets du traumatisme secondaire ou par procuration</vt:lpstr>
      <vt:lpstr>Activité : Autoprotection</vt:lpstr>
      <vt:lpstr>Protection et soutien de l'équipe </vt:lpstr>
      <vt:lpstr>Conseils pour soutenir le personnel</vt:lpstr>
      <vt:lpstr>Activité récapitulative</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Yuli</cp:lastModifiedBy>
  <cp:revision>171</cp:revision>
  <dcterms:created xsi:type="dcterms:W3CDTF">2016-02-10T17:10:11Z</dcterms:created>
  <dcterms:modified xsi:type="dcterms:W3CDTF">2017-08-01T09:00:14Z</dcterms:modified>
</cp:coreProperties>
</file>